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6"/>
  </p:notesMasterIdLst>
  <p:handoutMasterIdLst>
    <p:handoutMasterId r:id="rId17"/>
  </p:handoutMasterIdLst>
  <p:sldIdLst>
    <p:sldId id="256" r:id="rId2"/>
    <p:sldId id="346" r:id="rId3"/>
    <p:sldId id="379" r:id="rId4"/>
    <p:sldId id="381" r:id="rId5"/>
    <p:sldId id="306" r:id="rId6"/>
    <p:sldId id="380" r:id="rId7"/>
    <p:sldId id="377" r:id="rId8"/>
    <p:sldId id="375" r:id="rId9"/>
    <p:sldId id="376" r:id="rId10"/>
    <p:sldId id="378" r:id="rId11"/>
    <p:sldId id="384" r:id="rId12"/>
    <p:sldId id="382" r:id="rId13"/>
    <p:sldId id="383" r:id="rId14"/>
    <p:sldId id="310"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60"/>
    <p:restoredTop sz="96327"/>
  </p:normalViewPr>
  <p:slideViewPr>
    <p:cSldViewPr snapToGrid="0" snapToObjects="1" showGuides="1">
      <p:cViewPr varScale="1">
        <p:scale>
          <a:sx n="169" d="100"/>
          <a:sy n="169" d="100"/>
        </p:scale>
        <p:origin x="184" y="216"/>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showGuide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7AFDBC-2C9D-E744-AFEB-E1E0CCDC43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D817546-E273-4E46-A59A-7D0915CFFF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6EAAD4-86B7-6445-9E24-564CF55F9E4C}" type="datetimeFigureOut">
              <a:rPr lang="en-US" smtClean="0"/>
              <a:t>5/21/22</a:t>
            </a:fld>
            <a:endParaRPr lang="en-US"/>
          </a:p>
        </p:txBody>
      </p:sp>
      <p:sp>
        <p:nvSpPr>
          <p:cNvPr id="4" name="Footer Placeholder 3">
            <a:extLst>
              <a:ext uri="{FF2B5EF4-FFF2-40B4-BE49-F238E27FC236}">
                <a16:creationId xmlns:a16="http://schemas.microsoft.com/office/drawing/2014/main" id="{EA646001-FC26-4546-BEEA-713EC71F73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319A64-EFA1-EB4A-9208-659D7A67BF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B00832-3DA9-BD45-8DF9-5AE149AD5C9D}" type="slidenum">
              <a:rPr lang="en-US" smtClean="0"/>
              <a:t>‹#›</a:t>
            </a:fld>
            <a:endParaRPr lang="en-US"/>
          </a:p>
        </p:txBody>
      </p:sp>
    </p:spTree>
    <p:extLst>
      <p:ext uri="{BB962C8B-B14F-4D97-AF65-F5344CB8AC3E}">
        <p14:creationId xmlns:p14="http://schemas.microsoft.com/office/powerpoint/2010/main" val="20246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8ECD8-40A1-7E4F-A3DC-E42CA7395149}" type="datetimeFigureOut">
              <a:rPr lang="en-US" smtClean="0"/>
              <a:t>5/21/22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715237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endParaRPr lang="en-US"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00550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900" b="0" i="0" u="none" strike="noStrike" kern="1200" dirty="0">
                <a:solidFill>
                  <a:schemeClr val="tx1"/>
                </a:solidFill>
                <a:effectLst/>
                <a:latin typeface="+mn-lt"/>
                <a:ea typeface="+mn-ea"/>
                <a:cs typeface="+mn-cs"/>
              </a:rPr>
              <a:t>Enriched “</a:t>
            </a:r>
            <a:r>
              <a:rPr lang="en-US" sz="900" b="1" i="0" u="none" strike="noStrike" kern="1200" dirty="0">
                <a:solidFill>
                  <a:schemeClr val="tx1"/>
                </a:solidFill>
                <a:effectLst/>
                <a:latin typeface="+mn-lt"/>
                <a:ea typeface="+mn-ea"/>
                <a:cs typeface="+mn-cs"/>
              </a:rPr>
              <a:t>glyoxylate cycle” </a:t>
            </a:r>
            <a:r>
              <a:rPr lang="en-US" sz="900" b="0" i="0" u="none" strike="noStrike" kern="1200" dirty="0">
                <a:solidFill>
                  <a:schemeClr val="tx1"/>
                </a:solidFill>
                <a:effectLst/>
                <a:latin typeface="+mn-lt"/>
                <a:ea typeface="+mn-ea"/>
                <a:cs typeface="+mn-cs"/>
              </a:rPr>
              <a:t>pathway may suggest that increased amount of succinate which can be used to produce short chain fatty acids, especially butyrate, in gut. Enriched glyoxylate cycle activities has been reported to ameliorate (treat) DSS-induced colitis inflammation (https://</a:t>
            </a:r>
            <a:r>
              <a:rPr lang="en-US" sz="900" b="0" i="0" u="none" strike="noStrike" kern="1200" dirty="0" err="1">
                <a:solidFill>
                  <a:schemeClr val="tx1"/>
                </a:solidFill>
                <a:effectLst/>
                <a:latin typeface="+mn-lt"/>
                <a:ea typeface="+mn-ea"/>
                <a:cs typeface="+mn-cs"/>
              </a:rPr>
              <a:t>www.ncbi.nlm.nih.gov</a:t>
            </a:r>
            <a:r>
              <a:rPr lang="en-US" sz="900" b="0" i="0" u="none" strike="noStrike" kern="1200" dirty="0">
                <a:solidFill>
                  <a:schemeClr val="tx1"/>
                </a:solidFill>
                <a:effectLst/>
                <a:latin typeface="+mn-lt"/>
                <a:ea typeface="+mn-ea"/>
                <a:cs typeface="+mn-cs"/>
              </a:rPr>
              <a:t>/</a:t>
            </a:r>
            <a:r>
              <a:rPr lang="en-US" sz="900" b="0" i="0" u="none" strike="noStrike" kern="1200" dirty="0" err="1">
                <a:solidFill>
                  <a:schemeClr val="tx1"/>
                </a:solidFill>
                <a:effectLst/>
                <a:latin typeface="+mn-lt"/>
                <a:ea typeface="+mn-ea"/>
                <a:cs typeface="+mn-cs"/>
              </a:rPr>
              <a:t>pmc</a:t>
            </a:r>
            <a:r>
              <a:rPr lang="en-US" sz="900" b="0" i="0" u="none" strike="noStrike" kern="1200" dirty="0">
                <a:solidFill>
                  <a:schemeClr val="tx1"/>
                </a:solidFill>
                <a:effectLst/>
                <a:latin typeface="+mn-lt"/>
                <a:ea typeface="+mn-ea"/>
                <a:cs typeface="+mn-cs"/>
              </a:rPr>
              <a:t>/articles/PMC7602078/)</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900" b="0" i="0" u="none" strike="noStrike" kern="1200" dirty="0">
                <a:solidFill>
                  <a:schemeClr val="tx1"/>
                </a:solidFill>
                <a:effectLst/>
                <a:latin typeface="+mn-lt"/>
                <a:ea typeface="+mn-ea"/>
                <a:cs typeface="+mn-cs"/>
              </a:rPr>
              <a:t>Glucosamine biosynthesis: protection of Glucosamine (</a:t>
            </a:r>
            <a:r>
              <a:rPr lang="en-US" sz="900" b="0" i="0" u="none" strike="noStrike" kern="1200" dirty="0" err="1">
                <a:solidFill>
                  <a:schemeClr val="tx1"/>
                </a:solidFill>
                <a:effectLst/>
                <a:latin typeface="+mn-lt"/>
                <a:ea typeface="+mn-ea"/>
                <a:cs typeface="+mn-cs"/>
              </a:rPr>
              <a:t>GlcN</a:t>
            </a:r>
            <a:r>
              <a:rPr lang="en-US" sz="900" b="0" i="0" u="none" strike="noStrike" kern="1200" dirty="0">
                <a:solidFill>
                  <a:schemeClr val="tx1"/>
                </a:solidFill>
                <a:effectLst/>
                <a:latin typeface="+mn-lt"/>
                <a:ea typeface="+mn-ea"/>
                <a:cs typeface="+mn-cs"/>
              </a:rPr>
              <a:t>) against HFD-induced damage to colon tissues in mice; It is mainly responsible for maintaining the Integrity of colon tissue. </a:t>
            </a:r>
            <a:r>
              <a:rPr lang="en-US" sz="900" b="1" i="0" u="none" strike="noStrike" kern="1200" dirty="0">
                <a:solidFill>
                  <a:schemeClr val="tx1"/>
                </a:solidFill>
                <a:effectLst/>
                <a:latin typeface="+mn-lt"/>
                <a:ea typeface="+mn-ea"/>
                <a:cs typeface="+mn-cs"/>
              </a:rPr>
              <a:t>Glucosamine </a:t>
            </a:r>
            <a:r>
              <a:rPr lang="en-US" sz="900" b="0" i="0" u="none" strike="noStrike" kern="1200" dirty="0">
                <a:solidFill>
                  <a:schemeClr val="tx1"/>
                </a:solidFill>
                <a:effectLst/>
                <a:latin typeface="+mn-lt"/>
                <a:ea typeface="+mn-ea"/>
                <a:cs typeface="+mn-cs"/>
              </a:rPr>
              <a:t>also shows Inhibitory Effect on Inflammation in White Adipose Tissues and Blood (https://</a:t>
            </a:r>
            <a:r>
              <a:rPr lang="en-US" sz="900" b="0" i="0" u="none" strike="noStrike" kern="1200" dirty="0" err="1">
                <a:solidFill>
                  <a:schemeClr val="tx1"/>
                </a:solidFill>
                <a:effectLst/>
                <a:latin typeface="+mn-lt"/>
                <a:ea typeface="+mn-ea"/>
                <a:cs typeface="+mn-cs"/>
              </a:rPr>
              <a:t>www.frontiersin.org</a:t>
            </a:r>
            <a:r>
              <a:rPr lang="en-US" sz="900" b="0" i="0" u="none" strike="noStrike" kern="1200" dirty="0">
                <a:solidFill>
                  <a:schemeClr val="tx1"/>
                </a:solidFill>
                <a:effectLst/>
                <a:latin typeface="+mn-lt"/>
                <a:ea typeface="+mn-ea"/>
                <a:cs typeface="+mn-cs"/>
              </a:rPr>
              <a:t>/articles/10.3389/fphar.2021.694107/full)</a:t>
            </a:r>
            <a:br>
              <a:rPr lang="en-US" dirty="0"/>
            </a:b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0BC346B-06F2-6141-895E-093C6600B49F}" type="slidenum">
              <a:rPr lang="en-US" smtClean="0"/>
              <a:t>11</a:t>
            </a:fld>
            <a:endParaRPr lang="en-US"/>
          </a:p>
        </p:txBody>
      </p:sp>
    </p:spTree>
    <p:extLst>
      <p:ext uri="{BB962C8B-B14F-4D97-AF65-F5344CB8AC3E}">
        <p14:creationId xmlns:p14="http://schemas.microsoft.com/office/powerpoint/2010/main" val="2086465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observations specifically the involvement of Bile acid metabolism has been reported in Other studies also. </a:t>
            </a:r>
          </a:p>
        </p:txBody>
      </p:sp>
    </p:spTree>
    <p:extLst>
      <p:ext uri="{BB962C8B-B14F-4D97-AF65-F5344CB8AC3E}">
        <p14:creationId xmlns:p14="http://schemas.microsoft.com/office/powerpoint/2010/main" val="1479357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AutoNum type="arabicPeriod"/>
            </a:pPr>
            <a:endParaRPr lang="en-US" sz="9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0BC346B-06F2-6141-895E-093C6600B49F}" type="slidenum">
              <a:rPr lang="en-US" smtClean="0"/>
              <a:t>2</a:t>
            </a:fld>
            <a:endParaRPr lang="en-US"/>
          </a:p>
        </p:txBody>
      </p:sp>
    </p:spTree>
    <p:extLst>
      <p:ext uri="{BB962C8B-B14F-4D97-AF65-F5344CB8AC3E}">
        <p14:creationId xmlns:p14="http://schemas.microsoft.com/office/powerpoint/2010/main" val="646024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0BC346B-06F2-6141-895E-093C6600B49F}" type="slidenum">
              <a:rPr lang="en-US" smtClean="0"/>
              <a:t>3</a:t>
            </a:fld>
            <a:endParaRPr lang="en-US"/>
          </a:p>
        </p:txBody>
      </p:sp>
    </p:spTree>
    <p:extLst>
      <p:ext uri="{BB962C8B-B14F-4D97-AF65-F5344CB8AC3E}">
        <p14:creationId xmlns:p14="http://schemas.microsoft.com/office/powerpoint/2010/main" val="3969387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685800" rtl="0" eaLnBrk="1" fontAlgn="auto" latinLnBrk="0" hangingPunct="1">
              <a:lnSpc>
                <a:spcPct val="100000"/>
              </a:lnSpc>
              <a:spcBef>
                <a:spcPts val="0"/>
              </a:spcBef>
              <a:spcAft>
                <a:spcPts val="0"/>
              </a:spcAft>
              <a:buClrTx/>
              <a:buSzTx/>
              <a:buFontTx/>
              <a:buAutoNum type="arabicPeriod"/>
              <a:tabLst/>
              <a:defRPr/>
            </a:pPr>
            <a:endParaRPr lang="en-US" sz="9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0BC346B-06F2-6141-895E-093C6600B49F}" type="slidenum">
              <a:rPr lang="en-US" smtClean="0"/>
              <a:t>4</a:t>
            </a:fld>
            <a:endParaRPr lang="en-US"/>
          </a:p>
        </p:txBody>
      </p:sp>
    </p:spTree>
    <p:extLst>
      <p:ext uri="{BB962C8B-B14F-4D97-AF65-F5344CB8AC3E}">
        <p14:creationId xmlns:p14="http://schemas.microsoft.com/office/powerpoint/2010/main" val="3997205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AutoNum type="arabicPeriod"/>
            </a:pPr>
            <a:endParaRPr lang="en-US" b="1"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0BC346B-06F2-6141-895E-093C6600B49F}" type="slidenum">
              <a:rPr lang="en-US" smtClean="0"/>
              <a:t>5</a:t>
            </a:fld>
            <a:endParaRPr lang="en-US"/>
          </a:p>
        </p:txBody>
      </p:sp>
    </p:spTree>
    <p:extLst>
      <p:ext uri="{BB962C8B-B14F-4D97-AF65-F5344CB8AC3E}">
        <p14:creationId xmlns:p14="http://schemas.microsoft.com/office/powerpoint/2010/main" val="863178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0BC346B-06F2-6141-895E-093C6600B49F}" type="slidenum">
              <a:rPr lang="en-US" smtClean="0"/>
              <a:t>6</a:t>
            </a:fld>
            <a:endParaRPr lang="en-US"/>
          </a:p>
        </p:txBody>
      </p:sp>
    </p:spTree>
    <p:extLst>
      <p:ext uri="{BB962C8B-B14F-4D97-AF65-F5344CB8AC3E}">
        <p14:creationId xmlns:p14="http://schemas.microsoft.com/office/powerpoint/2010/main" val="2966004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AutoNum type="arabicPeriod"/>
            </a:pPr>
            <a:endParaRPr lang="en-US" sz="9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0BC346B-06F2-6141-895E-093C6600B49F}" type="slidenum">
              <a:rPr lang="en-US" smtClean="0"/>
              <a:t>7</a:t>
            </a:fld>
            <a:endParaRPr lang="en-US"/>
          </a:p>
        </p:txBody>
      </p:sp>
    </p:spTree>
    <p:extLst>
      <p:ext uri="{BB962C8B-B14F-4D97-AF65-F5344CB8AC3E}">
        <p14:creationId xmlns:p14="http://schemas.microsoft.com/office/powerpoint/2010/main" val="3666437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0BC346B-06F2-6141-895E-093C6600B49F}" type="slidenum">
              <a:rPr lang="en-US" smtClean="0"/>
              <a:t>8</a:t>
            </a:fld>
            <a:endParaRPr lang="en-US"/>
          </a:p>
        </p:txBody>
      </p:sp>
    </p:spTree>
    <p:extLst>
      <p:ext uri="{BB962C8B-B14F-4D97-AF65-F5344CB8AC3E}">
        <p14:creationId xmlns:p14="http://schemas.microsoft.com/office/powerpoint/2010/main" val="1624820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0BC346B-06F2-6141-895E-093C6600B49F}" type="slidenum">
              <a:rPr lang="en-US" smtClean="0"/>
              <a:t>9</a:t>
            </a:fld>
            <a:endParaRPr lang="en-US"/>
          </a:p>
        </p:txBody>
      </p:sp>
    </p:spTree>
    <p:extLst>
      <p:ext uri="{BB962C8B-B14F-4D97-AF65-F5344CB8AC3E}">
        <p14:creationId xmlns:p14="http://schemas.microsoft.com/office/powerpoint/2010/main" val="14997423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E54E443-B87C-1C4F-9AB2-11BC1D8CFB9A}"/>
              </a:ext>
            </a:extLst>
          </p:cNvPr>
          <p:cNvPicPr>
            <a:picLocks noChangeAspect="1"/>
          </p:cNvPicPr>
          <p:nvPr userDrawn="1"/>
        </p:nvPicPr>
        <p:blipFill>
          <a:blip r:embed="rId2"/>
          <a:stretch>
            <a:fillRect/>
          </a:stretch>
        </p:blipFill>
        <p:spPr>
          <a:xfrm>
            <a:off x="0" y="0"/>
            <a:ext cx="9144000" cy="3968750"/>
          </a:xfrm>
          <a:prstGeom prst="rect">
            <a:avLst/>
          </a:prstGeom>
        </p:spPr>
      </p:pic>
      <p:pic>
        <p:nvPicPr>
          <p:cNvPr id="8" name="Picture 7">
            <a:extLst>
              <a:ext uri="{FF2B5EF4-FFF2-40B4-BE49-F238E27FC236}">
                <a16:creationId xmlns:a16="http://schemas.microsoft.com/office/drawing/2014/main" id="{59CB2B07-F7A5-6E43-B603-3C15A9FCB9A9}"/>
              </a:ext>
            </a:extLst>
          </p:cNvPr>
          <p:cNvPicPr>
            <a:picLocks noChangeAspect="1"/>
          </p:cNvPicPr>
          <p:nvPr userDrawn="1"/>
        </p:nvPicPr>
        <p:blipFill>
          <a:blip r:embed="rId3"/>
          <a:stretch>
            <a:fillRect/>
          </a:stretch>
        </p:blipFill>
        <p:spPr>
          <a:xfrm>
            <a:off x="800009" y="4316758"/>
            <a:ext cx="1431135" cy="456075"/>
          </a:xfrm>
          <a:prstGeom prst="rect">
            <a:avLst/>
          </a:prstGeom>
        </p:spPr>
      </p:pic>
      <p:sp>
        <p:nvSpPr>
          <p:cNvPr id="9" name="Text Placeholder 8">
            <a:extLst>
              <a:ext uri="{FF2B5EF4-FFF2-40B4-BE49-F238E27FC236}">
                <a16:creationId xmlns:a16="http://schemas.microsoft.com/office/drawing/2014/main" id="{6EFD851D-6509-4F4F-A97A-AE4E24A11A00}"/>
              </a:ext>
            </a:extLst>
          </p:cNvPr>
          <p:cNvSpPr txBox="1">
            <a:spLocks/>
          </p:cNvSpPr>
          <p:nvPr userDrawn="1"/>
        </p:nvSpPr>
        <p:spPr>
          <a:xfrm>
            <a:off x="7151931" y="4445805"/>
            <a:ext cx="1274708" cy="258532"/>
          </a:xfrm>
          <a:prstGeom prst="rect">
            <a:avLst/>
          </a:prstGeom>
        </p:spPr>
        <p:txBody>
          <a:bodyPr wrap="none">
            <a:spAutoFit/>
          </a:bodyPr>
          <a:lstStyle>
            <a:lvl1pPr marL="0" indent="0" algn="r" defTabSz="914400" rtl="0" eaLnBrk="1" latinLnBrk="0" hangingPunct="1">
              <a:lnSpc>
                <a:spcPct val="90000"/>
              </a:lnSpc>
              <a:spcBef>
                <a:spcPts val="1000"/>
              </a:spcBef>
              <a:buFontTx/>
              <a:buNone/>
              <a:defRPr sz="1800" b="0" i="0" kern="1200" baseline="0">
                <a:solidFill>
                  <a:srgbClr val="898989"/>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baseline="0" dirty="0">
                <a:solidFill>
                  <a:schemeClr val="accent2"/>
                </a:solidFill>
                <a:latin typeface="Arial" panose="020B0604020202020204" pitchFamily="34" charset="0"/>
              </a:rPr>
              <a:t>cedars-</a:t>
            </a:r>
            <a:r>
              <a:rPr lang="en-US" sz="1200" baseline="0" dirty="0" err="1">
                <a:solidFill>
                  <a:schemeClr val="accent2"/>
                </a:solidFill>
                <a:latin typeface="Arial" panose="020B0604020202020204" pitchFamily="34" charset="0"/>
              </a:rPr>
              <a:t>sinai.org</a:t>
            </a:r>
            <a:endParaRPr lang="en-US" sz="1200" baseline="0" dirty="0">
              <a:solidFill>
                <a:schemeClr val="accent2"/>
              </a:solidFill>
              <a:latin typeface="Arial" panose="020B0604020202020204" pitchFamily="34" charset="0"/>
            </a:endParaRPr>
          </a:p>
        </p:txBody>
      </p:sp>
      <p:sp>
        <p:nvSpPr>
          <p:cNvPr id="2" name="Title 1"/>
          <p:cNvSpPr>
            <a:spLocks noGrp="1"/>
          </p:cNvSpPr>
          <p:nvPr>
            <p:ph type="ctrTitle"/>
          </p:nvPr>
        </p:nvSpPr>
        <p:spPr>
          <a:xfrm>
            <a:off x="694427" y="458743"/>
            <a:ext cx="7732212" cy="1790700"/>
          </a:xfrm>
        </p:spPr>
        <p:txBody>
          <a:bodyPr anchor="b"/>
          <a:lstStyle>
            <a:lvl1pPr algn="l">
              <a:defRPr sz="2800"/>
            </a:lvl1pPr>
          </a:lstStyle>
          <a:p>
            <a:r>
              <a:rPr lang="en-US"/>
              <a:t>Click to edit Master title style</a:t>
            </a:r>
            <a:endParaRPr lang="en-US" dirty="0"/>
          </a:p>
        </p:txBody>
      </p:sp>
      <p:sp>
        <p:nvSpPr>
          <p:cNvPr id="3" name="Subtitle 2"/>
          <p:cNvSpPr>
            <a:spLocks noGrp="1"/>
          </p:cNvSpPr>
          <p:nvPr>
            <p:ph type="subTitle" idx="1"/>
          </p:nvPr>
        </p:nvSpPr>
        <p:spPr>
          <a:xfrm>
            <a:off x="694426" y="2701528"/>
            <a:ext cx="7732211" cy="1241822"/>
          </a:xfrm>
        </p:spPr>
        <p:txBody>
          <a:bodyPr anchor="t"/>
          <a:lstStyle>
            <a:lvl1pPr marL="0" indent="0" algn="l">
              <a:buNone/>
              <a:defRPr sz="18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02971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ext with Char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91C1227-B0FC-2944-A64F-25D7F1EC1A9C}"/>
              </a:ext>
            </a:extLst>
          </p:cNvPr>
          <p:cNvSpPr>
            <a:spLocks noGrp="1"/>
          </p:cNvSpPr>
          <p:nvPr>
            <p:ph sz="quarter" idx="15"/>
          </p:nvPr>
        </p:nvSpPr>
        <p:spPr>
          <a:xfrm>
            <a:off x="630936" y="1187450"/>
            <a:ext cx="3435350" cy="3230563"/>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hart Placeholder 5">
            <a:extLst>
              <a:ext uri="{FF2B5EF4-FFF2-40B4-BE49-F238E27FC236}">
                <a16:creationId xmlns:a16="http://schemas.microsoft.com/office/drawing/2014/main" id="{DC56E867-B978-2B48-AED5-26744EF059FB}"/>
              </a:ext>
            </a:extLst>
          </p:cNvPr>
          <p:cNvSpPr>
            <a:spLocks noGrp="1"/>
          </p:cNvSpPr>
          <p:nvPr>
            <p:ph type="chart" sz="quarter" idx="12"/>
          </p:nvPr>
        </p:nvSpPr>
        <p:spPr>
          <a:xfrm>
            <a:off x="4572000" y="1201447"/>
            <a:ext cx="3922520" cy="3392778"/>
          </a:xfrm>
          <a:prstGeom prst="rect">
            <a:avLst/>
          </a:prstGeom>
        </p:spPr>
        <p:txBody>
          <a:bodyPr/>
          <a:lstStyle>
            <a:lvl1pPr marL="0" indent="0">
              <a:buFontTx/>
              <a:buNone/>
              <a:defRPr b="0" i="0">
                <a:latin typeface="Arial" panose="020B0604020202020204" pitchFamily="34" charset="0"/>
              </a:defRPr>
            </a:lvl1pPr>
          </a:lstStyle>
          <a:p>
            <a:r>
              <a:rPr lang="en-US"/>
              <a:t>Click icon to add chart</a:t>
            </a:r>
            <a:endParaRPr lang="en-US" dirty="0"/>
          </a:p>
        </p:txBody>
      </p:sp>
      <p:sp>
        <p:nvSpPr>
          <p:cNvPr id="8" name="Title 1">
            <a:extLst>
              <a:ext uri="{FF2B5EF4-FFF2-40B4-BE49-F238E27FC236}">
                <a16:creationId xmlns:a16="http://schemas.microsoft.com/office/drawing/2014/main" id="{E74EDE79-FFC2-CA4E-8DF3-86DA99B3B13B}"/>
              </a:ext>
            </a:extLst>
          </p:cNvPr>
          <p:cNvSpPr>
            <a:spLocks noGrp="1"/>
          </p:cNvSpPr>
          <p:nvPr>
            <p:ph type="title" hasCustomPrompt="1"/>
          </p:nvPr>
        </p:nvSpPr>
        <p:spPr>
          <a:xfrm>
            <a:off x="630936" y="0"/>
            <a:ext cx="7891272" cy="946216"/>
          </a:xfrm>
          <a:prstGeom prst="rect">
            <a:avLst/>
          </a:prstGeom>
        </p:spPr>
        <p:txBody>
          <a:bodyPr vert="horz" lIns="91440" tIns="45720" rIns="91440" bIns="45720" rtlCol="0" anchor="ctr" anchorCtr="0">
            <a:noAutofit/>
          </a:bodyPr>
          <a:lstStyle>
            <a:lvl1pPr>
              <a:defRPr lang="en-US" dirty="0"/>
            </a:lvl1pPr>
          </a:lstStyle>
          <a:p>
            <a:pPr lvl="0">
              <a:lnSpc>
                <a:spcPct val="90000"/>
              </a:lnSpc>
            </a:pPr>
            <a:r>
              <a:rPr lang="en-US" dirty="0"/>
              <a:t>Click to edit master title style</a:t>
            </a:r>
          </a:p>
        </p:txBody>
      </p:sp>
      <p:sp>
        <p:nvSpPr>
          <p:cNvPr id="9" name="Footer Placeholder 4">
            <a:extLst>
              <a:ext uri="{FF2B5EF4-FFF2-40B4-BE49-F238E27FC236}">
                <a16:creationId xmlns:a16="http://schemas.microsoft.com/office/drawing/2014/main" id="{F5A379CC-B151-AD47-8288-1D320CA9F71E}"/>
              </a:ext>
            </a:extLst>
          </p:cNvPr>
          <p:cNvSpPr>
            <a:spLocks noGrp="1"/>
          </p:cNvSpPr>
          <p:nvPr>
            <p:ph type="ftr" sz="quarter" idx="3"/>
          </p:nvPr>
        </p:nvSpPr>
        <p:spPr>
          <a:xfrm>
            <a:off x="2656936" y="4767263"/>
            <a:ext cx="5862986" cy="273844"/>
          </a:xfrm>
          <a:prstGeom prst="rect">
            <a:avLst/>
          </a:prstGeom>
        </p:spPr>
        <p:txBody>
          <a:bodyPr vert="horz" lIns="91440" tIns="45720" rIns="91440" bIns="45720" rtlCol="0" anchor="ctr"/>
          <a:lstStyle>
            <a:lvl1pPr algn="r">
              <a:defRPr sz="800">
                <a:solidFill>
                  <a:schemeClr val="accent2"/>
                </a:solidFill>
              </a:defRPr>
            </a:lvl1pPr>
          </a:lstStyle>
          <a:p>
            <a:endParaRPr lang="en-US" dirty="0"/>
          </a:p>
        </p:txBody>
      </p:sp>
      <p:sp>
        <p:nvSpPr>
          <p:cNvPr id="10" name="Slide Number Placeholder 5">
            <a:extLst>
              <a:ext uri="{FF2B5EF4-FFF2-40B4-BE49-F238E27FC236}">
                <a16:creationId xmlns:a16="http://schemas.microsoft.com/office/drawing/2014/main" id="{394D9591-CFC0-3C43-9531-2B0373EC9822}"/>
              </a:ext>
            </a:extLst>
          </p:cNvPr>
          <p:cNvSpPr>
            <a:spLocks noGrp="1"/>
          </p:cNvSpPr>
          <p:nvPr>
            <p:ph type="sldNum" sz="quarter" idx="4"/>
          </p:nvPr>
        </p:nvSpPr>
        <p:spPr>
          <a:xfrm>
            <a:off x="8576586" y="4796463"/>
            <a:ext cx="309700" cy="215444"/>
          </a:xfrm>
          <a:prstGeom prst="rect">
            <a:avLst/>
          </a:prstGeom>
        </p:spPr>
        <p:txBody>
          <a:bodyPr vert="horz" wrap="none" lIns="91440" tIns="45720" rIns="91440" bIns="45720" rtlCol="0" anchor="ctr">
            <a:spAutoFit/>
          </a:bodyPr>
          <a:lstStyle>
            <a:lvl1pPr algn="r">
              <a:defRPr sz="800">
                <a:solidFill>
                  <a:schemeClr val="accent2"/>
                </a:solidFill>
              </a:defRPr>
            </a:lvl1pPr>
          </a:lstStyle>
          <a:p>
            <a:fld id="{5339919A-1AF4-8143-B305-C972D12AEE0C}" type="slidenum">
              <a:rPr lang="en-US" smtClean="0"/>
              <a:pPr/>
              <a:t>‹#›</a:t>
            </a:fld>
            <a:endParaRPr lang="en-US"/>
          </a:p>
        </p:txBody>
      </p:sp>
    </p:spTree>
    <p:extLst>
      <p:ext uri="{BB962C8B-B14F-4D97-AF65-F5344CB8AC3E}">
        <p14:creationId xmlns:p14="http://schemas.microsoft.com/office/powerpoint/2010/main" val="190136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hoto">
    <p:spTree>
      <p:nvGrpSpPr>
        <p:cNvPr id="1" name=""/>
        <p:cNvGrpSpPr/>
        <p:nvPr/>
      </p:nvGrpSpPr>
      <p:grpSpPr>
        <a:xfrm>
          <a:off x="0" y="0"/>
          <a:ext cx="0" cy="0"/>
          <a:chOff x="0" y="0"/>
          <a:chExt cx="0" cy="0"/>
        </a:xfrm>
      </p:grpSpPr>
      <p:sp>
        <p:nvSpPr>
          <p:cNvPr id="4" name="Picture Placeholder 2"/>
          <p:cNvSpPr>
            <a:spLocks noGrp="1"/>
          </p:cNvSpPr>
          <p:nvPr>
            <p:ph type="pic" idx="1"/>
          </p:nvPr>
        </p:nvSpPr>
        <p:spPr>
          <a:xfrm>
            <a:off x="0" y="946127"/>
            <a:ext cx="9144000" cy="3660915"/>
          </a:xfrm>
          <a:prstGeom prst="rect">
            <a:avLst/>
          </a:prstGeom>
        </p:spPr>
        <p:txBody>
          <a:bodyPr/>
          <a:lstStyle>
            <a:lvl1pPr marL="0" indent="0">
              <a:buNone/>
              <a:defRPr sz="3200" b="0" i="0">
                <a:latin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Title 1">
            <a:extLst>
              <a:ext uri="{FF2B5EF4-FFF2-40B4-BE49-F238E27FC236}">
                <a16:creationId xmlns:a16="http://schemas.microsoft.com/office/drawing/2014/main" id="{46178447-2B49-294E-AB4E-62E239BABBEC}"/>
              </a:ext>
            </a:extLst>
          </p:cNvPr>
          <p:cNvSpPr>
            <a:spLocks noGrp="1"/>
          </p:cNvSpPr>
          <p:nvPr>
            <p:ph type="title" hasCustomPrompt="1"/>
          </p:nvPr>
        </p:nvSpPr>
        <p:spPr>
          <a:xfrm>
            <a:off x="630936" y="0"/>
            <a:ext cx="7891272" cy="946216"/>
          </a:xfrm>
          <a:prstGeom prst="rect">
            <a:avLst/>
          </a:prstGeom>
        </p:spPr>
        <p:txBody>
          <a:bodyPr vert="horz" lIns="91440" tIns="45720" rIns="91440" bIns="45720" rtlCol="0" anchor="ctr" anchorCtr="0">
            <a:noAutofit/>
          </a:bodyPr>
          <a:lstStyle>
            <a:lvl1pPr>
              <a:defRPr lang="en-US" dirty="0"/>
            </a:lvl1pPr>
          </a:lstStyle>
          <a:p>
            <a:pPr lvl="0">
              <a:lnSpc>
                <a:spcPct val="90000"/>
              </a:lnSpc>
            </a:pPr>
            <a:r>
              <a:rPr lang="en-US" dirty="0"/>
              <a:t>Click to edit master title style</a:t>
            </a:r>
          </a:p>
        </p:txBody>
      </p:sp>
      <p:sp>
        <p:nvSpPr>
          <p:cNvPr id="7" name="Footer Placeholder 4">
            <a:extLst>
              <a:ext uri="{FF2B5EF4-FFF2-40B4-BE49-F238E27FC236}">
                <a16:creationId xmlns:a16="http://schemas.microsoft.com/office/drawing/2014/main" id="{9FE8EDC5-D4AD-1645-A5DE-84A3B0579809}"/>
              </a:ext>
            </a:extLst>
          </p:cNvPr>
          <p:cNvSpPr>
            <a:spLocks noGrp="1"/>
          </p:cNvSpPr>
          <p:nvPr>
            <p:ph type="ftr" sz="quarter" idx="3"/>
          </p:nvPr>
        </p:nvSpPr>
        <p:spPr>
          <a:xfrm>
            <a:off x="2656936" y="4767263"/>
            <a:ext cx="5862986" cy="273844"/>
          </a:xfrm>
          <a:prstGeom prst="rect">
            <a:avLst/>
          </a:prstGeom>
        </p:spPr>
        <p:txBody>
          <a:bodyPr vert="horz" lIns="91440" tIns="45720" rIns="91440" bIns="45720" rtlCol="0" anchor="ctr"/>
          <a:lstStyle>
            <a:lvl1pPr algn="r">
              <a:defRPr sz="800">
                <a:solidFill>
                  <a:schemeClr val="accent2"/>
                </a:solidFill>
              </a:defRPr>
            </a:lvl1pPr>
          </a:lstStyle>
          <a:p>
            <a:endParaRPr lang="en-US" dirty="0"/>
          </a:p>
        </p:txBody>
      </p:sp>
      <p:sp>
        <p:nvSpPr>
          <p:cNvPr id="8" name="Slide Number Placeholder 5">
            <a:extLst>
              <a:ext uri="{FF2B5EF4-FFF2-40B4-BE49-F238E27FC236}">
                <a16:creationId xmlns:a16="http://schemas.microsoft.com/office/drawing/2014/main" id="{A40ACC41-4E94-4E4E-967A-397DE97235D3}"/>
              </a:ext>
            </a:extLst>
          </p:cNvPr>
          <p:cNvSpPr>
            <a:spLocks noGrp="1"/>
          </p:cNvSpPr>
          <p:nvPr>
            <p:ph type="sldNum" sz="quarter" idx="4"/>
          </p:nvPr>
        </p:nvSpPr>
        <p:spPr>
          <a:xfrm>
            <a:off x="8576586" y="4796463"/>
            <a:ext cx="309700" cy="215444"/>
          </a:xfrm>
          <a:prstGeom prst="rect">
            <a:avLst/>
          </a:prstGeom>
        </p:spPr>
        <p:txBody>
          <a:bodyPr vert="horz" wrap="none" lIns="91440" tIns="45720" rIns="91440" bIns="45720" rtlCol="0" anchor="ctr">
            <a:spAutoFit/>
          </a:bodyPr>
          <a:lstStyle>
            <a:lvl1pPr algn="r">
              <a:defRPr sz="800">
                <a:solidFill>
                  <a:schemeClr val="accent2"/>
                </a:solidFill>
              </a:defRPr>
            </a:lvl1pPr>
          </a:lstStyle>
          <a:p>
            <a:fld id="{5339919A-1AF4-8143-B305-C972D12AEE0C}" type="slidenum">
              <a:rPr lang="en-US" smtClean="0"/>
              <a:pPr/>
              <a:t>‹#›</a:t>
            </a:fld>
            <a:endParaRPr lang="en-US"/>
          </a:p>
        </p:txBody>
      </p:sp>
    </p:spTree>
    <p:extLst>
      <p:ext uri="{BB962C8B-B14F-4D97-AF65-F5344CB8AC3E}">
        <p14:creationId xmlns:p14="http://schemas.microsoft.com/office/powerpoint/2010/main" val="414712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28650" y="1197864"/>
            <a:ext cx="7891272" cy="3209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9919A-1AF4-8143-B305-C972D12AEE0C}" type="slidenum">
              <a:rPr lang="en-US" smtClean="0"/>
              <a:t>‹#›</a:t>
            </a:fld>
            <a:endParaRPr lang="en-US"/>
          </a:p>
        </p:txBody>
      </p:sp>
    </p:spTree>
    <p:extLst>
      <p:ext uri="{BB962C8B-B14F-4D97-AF65-F5344CB8AC3E}">
        <p14:creationId xmlns:p14="http://schemas.microsoft.com/office/powerpoint/2010/main" val="355914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ED71A1-2EF4-B847-A261-D8C8729048F5}"/>
              </a:ext>
            </a:extLst>
          </p:cNvPr>
          <p:cNvPicPr>
            <a:picLocks noChangeAspect="1"/>
          </p:cNvPicPr>
          <p:nvPr userDrawn="1"/>
        </p:nvPicPr>
        <p:blipFill>
          <a:blip r:embed="rId2"/>
          <a:stretch>
            <a:fillRect/>
          </a:stretch>
        </p:blipFill>
        <p:spPr>
          <a:xfrm>
            <a:off x="0" y="0"/>
            <a:ext cx="9144000" cy="3968750"/>
          </a:xfrm>
          <a:prstGeom prst="rect">
            <a:avLst/>
          </a:prstGeom>
        </p:spPr>
      </p:pic>
      <p:pic>
        <p:nvPicPr>
          <p:cNvPr id="9" name="Picture 8">
            <a:extLst>
              <a:ext uri="{FF2B5EF4-FFF2-40B4-BE49-F238E27FC236}">
                <a16:creationId xmlns:a16="http://schemas.microsoft.com/office/drawing/2014/main" id="{1036697B-2117-1F43-828B-8F30EC4B7AB6}"/>
              </a:ext>
            </a:extLst>
          </p:cNvPr>
          <p:cNvPicPr>
            <a:picLocks noChangeAspect="1"/>
          </p:cNvPicPr>
          <p:nvPr userDrawn="1"/>
        </p:nvPicPr>
        <p:blipFill>
          <a:blip r:embed="rId3"/>
          <a:stretch>
            <a:fillRect/>
          </a:stretch>
        </p:blipFill>
        <p:spPr>
          <a:xfrm>
            <a:off x="800009" y="4316758"/>
            <a:ext cx="1431135" cy="456075"/>
          </a:xfrm>
          <a:prstGeom prst="rect">
            <a:avLst/>
          </a:prstGeo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9919A-1AF4-8143-B305-C972D12AEE0C}" type="slidenum">
              <a:rPr lang="en-US" smtClean="0"/>
              <a:t>‹#›</a:t>
            </a:fld>
            <a:endParaRPr lang="en-US"/>
          </a:p>
        </p:txBody>
      </p:sp>
      <p:sp>
        <p:nvSpPr>
          <p:cNvPr id="10" name="Title 1">
            <a:extLst>
              <a:ext uri="{FF2B5EF4-FFF2-40B4-BE49-F238E27FC236}">
                <a16:creationId xmlns:a16="http://schemas.microsoft.com/office/drawing/2014/main" id="{1EE76491-7464-E849-A9B8-93DF37B28910}"/>
              </a:ext>
            </a:extLst>
          </p:cNvPr>
          <p:cNvSpPr>
            <a:spLocks noGrp="1"/>
          </p:cNvSpPr>
          <p:nvPr>
            <p:ph type="ctrTitle"/>
          </p:nvPr>
        </p:nvSpPr>
        <p:spPr>
          <a:xfrm>
            <a:off x="694427" y="458743"/>
            <a:ext cx="7732212" cy="1790700"/>
          </a:xfrm>
        </p:spPr>
        <p:txBody>
          <a:bodyPr anchor="b"/>
          <a:lstStyle>
            <a:lvl1pPr algn="l">
              <a:defRPr sz="2800"/>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765A7F18-FD1A-FB46-A6B2-D60941384E43}"/>
              </a:ext>
            </a:extLst>
          </p:cNvPr>
          <p:cNvSpPr>
            <a:spLocks noGrp="1"/>
          </p:cNvSpPr>
          <p:nvPr>
            <p:ph type="subTitle" idx="1"/>
          </p:nvPr>
        </p:nvSpPr>
        <p:spPr>
          <a:xfrm>
            <a:off x="694426" y="2701528"/>
            <a:ext cx="7732211" cy="1241822"/>
          </a:xfrm>
        </p:spPr>
        <p:txBody>
          <a:bodyPr anchor="t"/>
          <a:lstStyle>
            <a:lvl1pPr marL="0" indent="0" algn="l">
              <a:buNone/>
              <a:defRPr sz="18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35890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19786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197864"/>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39919A-1AF4-8143-B305-C972D12AEE0C}" type="slidenum">
              <a:rPr lang="en-US" smtClean="0"/>
              <a:t>‹#›</a:t>
            </a:fld>
            <a:endParaRPr lang="en-US"/>
          </a:p>
        </p:txBody>
      </p:sp>
    </p:spTree>
    <p:extLst>
      <p:ext uri="{BB962C8B-B14F-4D97-AF65-F5344CB8AC3E}">
        <p14:creationId xmlns:p14="http://schemas.microsoft.com/office/powerpoint/2010/main" val="380771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97864"/>
            <a:ext cx="3868340" cy="617934"/>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7"/>
            <a:ext cx="3868340" cy="2641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197864"/>
            <a:ext cx="3887391" cy="617934"/>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7"/>
            <a:ext cx="3887391" cy="2641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39919A-1AF4-8143-B305-C972D12AEE0C}" type="slidenum">
              <a:rPr lang="en-US" smtClean="0"/>
              <a:t>‹#›</a:t>
            </a:fld>
            <a:endParaRPr lang="en-US"/>
          </a:p>
        </p:txBody>
      </p:sp>
      <p:sp>
        <p:nvSpPr>
          <p:cNvPr id="11" name="Title 1">
            <a:extLst>
              <a:ext uri="{FF2B5EF4-FFF2-40B4-BE49-F238E27FC236}">
                <a16:creationId xmlns:a16="http://schemas.microsoft.com/office/drawing/2014/main" id="{036DDE8D-023A-294F-BFD8-8040DEC5CEC5}"/>
              </a:ext>
            </a:extLst>
          </p:cNvPr>
          <p:cNvSpPr>
            <a:spLocks noGrp="1"/>
          </p:cNvSpPr>
          <p:nvPr>
            <p:ph type="title"/>
          </p:nvPr>
        </p:nvSpPr>
        <p:spPr>
          <a:xfrm>
            <a:off x="628650" y="0"/>
            <a:ext cx="7886700" cy="937260"/>
          </a:xfrm>
        </p:spPr>
        <p:txBody>
          <a:bodyPr/>
          <a:lstStyle/>
          <a:p>
            <a:r>
              <a:rPr lang="en-US"/>
              <a:t>Click to edit Master title style</a:t>
            </a:r>
            <a:endParaRPr lang="en-US" dirty="0"/>
          </a:p>
        </p:txBody>
      </p:sp>
    </p:spTree>
    <p:extLst>
      <p:ext uri="{BB962C8B-B14F-4D97-AF65-F5344CB8AC3E}">
        <p14:creationId xmlns:p14="http://schemas.microsoft.com/office/powerpoint/2010/main" val="258081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39919A-1AF4-8143-B305-C972D12AEE0C}" type="slidenum">
              <a:rPr lang="en-US" smtClean="0"/>
              <a:t>‹#›</a:t>
            </a:fld>
            <a:endParaRPr lang="en-US"/>
          </a:p>
        </p:txBody>
      </p:sp>
    </p:spTree>
    <p:extLst>
      <p:ext uri="{BB962C8B-B14F-4D97-AF65-F5344CB8AC3E}">
        <p14:creationId xmlns:p14="http://schemas.microsoft.com/office/powerpoint/2010/main" val="91376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39919A-1AF4-8143-B305-C972D12AEE0C}" type="slidenum">
              <a:rPr lang="en-US" smtClean="0"/>
              <a:t>‹#›</a:t>
            </a:fld>
            <a:endParaRPr lang="en-US"/>
          </a:p>
        </p:txBody>
      </p:sp>
    </p:spTree>
    <p:extLst>
      <p:ext uri="{BB962C8B-B14F-4D97-AF65-F5344CB8AC3E}">
        <p14:creationId xmlns:p14="http://schemas.microsoft.com/office/powerpoint/2010/main" val="17481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33A8FC1-DF2B-7449-9CB8-118835B2CDDC}"/>
              </a:ext>
            </a:extLst>
          </p:cNvPr>
          <p:cNvSpPr>
            <a:spLocks noGrp="1"/>
          </p:cNvSpPr>
          <p:nvPr>
            <p:ph sz="quarter" idx="15"/>
          </p:nvPr>
        </p:nvSpPr>
        <p:spPr>
          <a:xfrm>
            <a:off x="630936" y="1197864"/>
            <a:ext cx="3435350" cy="323850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630936" y="0"/>
            <a:ext cx="7891272" cy="946216"/>
          </a:xfrm>
          <a:prstGeom prst="rect">
            <a:avLst/>
          </a:prstGeom>
        </p:spPr>
        <p:txBody>
          <a:bodyPr vert="horz" lIns="91440" tIns="45720" rIns="91440" bIns="45720" rtlCol="0" anchor="ctr" anchorCtr="0">
            <a:noAutofit/>
          </a:bodyPr>
          <a:lstStyle>
            <a:lvl1pPr>
              <a:defRPr lang="en-US" dirty="0"/>
            </a:lvl1pPr>
          </a:lstStyle>
          <a:p>
            <a:pPr lvl="0">
              <a:lnSpc>
                <a:spcPct val="90000"/>
              </a:lnSpc>
            </a:pPr>
            <a:r>
              <a:rPr lang="en-US" dirty="0"/>
              <a:t>Click to edit master title style</a:t>
            </a:r>
          </a:p>
        </p:txBody>
      </p:sp>
      <p:sp>
        <p:nvSpPr>
          <p:cNvPr id="8" name="Picture Placeholder 2"/>
          <p:cNvSpPr>
            <a:spLocks noGrp="1"/>
          </p:cNvSpPr>
          <p:nvPr>
            <p:ph type="pic" idx="1"/>
          </p:nvPr>
        </p:nvSpPr>
        <p:spPr>
          <a:xfrm>
            <a:off x="4582116" y="946128"/>
            <a:ext cx="4561883" cy="3654448"/>
          </a:xfrm>
          <a:prstGeom prst="rect">
            <a:avLst/>
          </a:prstGeom>
        </p:spPr>
        <p:txBody>
          <a:bodyPr/>
          <a:lstStyle>
            <a:lvl1pPr marL="0" indent="0">
              <a:buNone/>
              <a:defRPr sz="3200" b="0" i="0">
                <a:latin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7" name="Footer Placeholder 4">
            <a:extLst>
              <a:ext uri="{FF2B5EF4-FFF2-40B4-BE49-F238E27FC236}">
                <a16:creationId xmlns:a16="http://schemas.microsoft.com/office/drawing/2014/main" id="{AAE964F8-2D33-304D-B7C0-732D653401D4}"/>
              </a:ext>
            </a:extLst>
          </p:cNvPr>
          <p:cNvSpPr>
            <a:spLocks noGrp="1"/>
          </p:cNvSpPr>
          <p:nvPr>
            <p:ph type="ftr" sz="quarter" idx="3"/>
          </p:nvPr>
        </p:nvSpPr>
        <p:spPr>
          <a:xfrm>
            <a:off x="2656936" y="4767263"/>
            <a:ext cx="5862986" cy="273844"/>
          </a:xfrm>
          <a:prstGeom prst="rect">
            <a:avLst/>
          </a:prstGeom>
        </p:spPr>
        <p:txBody>
          <a:bodyPr vert="horz" lIns="91440" tIns="45720" rIns="91440" bIns="45720" rtlCol="0" anchor="ctr"/>
          <a:lstStyle>
            <a:lvl1pPr algn="r">
              <a:defRPr sz="800">
                <a:solidFill>
                  <a:schemeClr val="accent2"/>
                </a:solidFill>
              </a:defRPr>
            </a:lvl1pPr>
          </a:lstStyle>
          <a:p>
            <a:endParaRPr lang="en-US" dirty="0"/>
          </a:p>
        </p:txBody>
      </p:sp>
      <p:sp>
        <p:nvSpPr>
          <p:cNvPr id="9" name="Slide Number Placeholder 5">
            <a:extLst>
              <a:ext uri="{FF2B5EF4-FFF2-40B4-BE49-F238E27FC236}">
                <a16:creationId xmlns:a16="http://schemas.microsoft.com/office/drawing/2014/main" id="{51E1F0D4-E34C-5C43-834A-CBB0D443F1BC}"/>
              </a:ext>
            </a:extLst>
          </p:cNvPr>
          <p:cNvSpPr>
            <a:spLocks noGrp="1"/>
          </p:cNvSpPr>
          <p:nvPr>
            <p:ph type="sldNum" sz="quarter" idx="4"/>
          </p:nvPr>
        </p:nvSpPr>
        <p:spPr>
          <a:xfrm>
            <a:off x="8576586" y="4796463"/>
            <a:ext cx="309700" cy="215444"/>
          </a:xfrm>
          <a:prstGeom prst="rect">
            <a:avLst/>
          </a:prstGeom>
        </p:spPr>
        <p:txBody>
          <a:bodyPr vert="horz" wrap="none" lIns="91440" tIns="45720" rIns="91440" bIns="45720" rtlCol="0" anchor="ctr">
            <a:spAutoFit/>
          </a:bodyPr>
          <a:lstStyle>
            <a:lvl1pPr algn="r">
              <a:defRPr sz="800">
                <a:solidFill>
                  <a:schemeClr val="accent2"/>
                </a:solidFill>
              </a:defRPr>
            </a:lvl1pPr>
          </a:lstStyle>
          <a:p>
            <a:fld id="{5339919A-1AF4-8143-B305-C972D12AEE0C}" type="slidenum">
              <a:rPr lang="en-US" smtClean="0"/>
              <a:pPr/>
              <a:t>‹#›</a:t>
            </a:fld>
            <a:endParaRPr lang="en-US"/>
          </a:p>
        </p:txBody>
      </p:sp>
    </p:spTree>
    <p:extLst>
      <p:ext uri="{BB962C8B-B14F-4D97-AF65-F5344CB8AC3E}">
        <p14:creationId xmlns:p14="http://schemas.microsoft.com/office/powerpoint/2010/main" val="195921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Quote">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073700F6-A10D-2E48-A752-5CE2321496FE}"/>
              </a:ext>
            </a:extLst>
          </p:cNvPr>
          <p:cNvSpPr>
            <a:spLocks noGrp="1"/>
          </p:cNvSpPr>
          <p:nvPr>
            <p:ph sz="quarter" idx="15"/>
          </p:nvPr>
        </p:nvSpPr>
        <p:spPr>
          <a:xfrm>
            <a:off x="630936" y="1197864"/>
            <a:ext cx="3990975" cy="3427413"/>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ounded Rectangle 6">
            <a:extLst>
              <a:ext uri="{FF2B5EF4-FFF2-40B4-BE49-F238E27FC236}">
                <a16:creationId xmlns:a16="http://schemas.microsoft.com/office/drawing/2014/main" id="{17059478-CFE7-2449-A88F-50CF94749E9D}"/>
              </a:ext>
            </a:extLst>
          </p:cNvPr>
          <p:cNvSpPr/>
          <p:nvPr userDrawn="1"/>
        </p:nvSpPr>
        <p:spPr>
          <a:xfrm>
            <a:off x="5273126" y="1201447"/>
            <a:ext cx="3992336" cy="3091153"/>
          </a:xfrm>
          <a:prstGeom prst="roundRect">
            <a:avLst>
              <a:gd name="adj" fmla="val 3303"/>
            </a:avLst>
          </a:prstGeom>
          <a:solidFill>
            <a:srgbClr val="616262">
              <a:alpha val="1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solidFill>
                <a:srgbClr val="888A8D"/>
              </a:solidFill>
            </a:endParaRPr>
          </a:p>
        </p:txBody>
      </p:sp>
      <p:sp>
        <p:nvSpPr>
          <p:cNvPr id="8" name="Text Placeholder 2">
            <a:extLst>
              <a:ext uri="{FF2B5EF4-FFF2-40B4-BE49-F238E27FC236}">
                <a16:creationId xmlns:a16="http://schemas.microsoft.com/office/drawing/2014/main" id="{6CA56411-12DC-B140-B7CB-7D6B8761510F}"/>
              </a:ext>
            </a:extLst>
          </p:cNvPr>
          <p:cNvSpPr>
            <a:spLocks noGrp="1"/>
          </p:cNvSpPr>
          <p:nvPr>
            <p:ph type="body" sz="quarter" idx="13"/>
          </p:nvPr>
        </p:nvSpPr>
        <p:spPr>
          <a:xfrm>
            <a:off x="5620108" y="1568671"/>
            <a:ext cx="3173186" cy="2532390"/>
          </a:xfrm>
          <a:prstGeom prst="rect">
            <a:avLst/>
          </a:prstGeom>
        </p:spPr>
        <p:txBody>
          <a:bodyPr vert="horz" lIns="91440" tIns="45720" rIns="91440" bIns="45720" rtlCol="0">
            <a:noAutofit/>
          </a:bodyPr>
          <a:lstStyle>
            <a:lvl1pPr algn="ctr">
              <a:defRPr lang="en-US" dirty="0">
                <a:solidFill>
                  <a:schemeClr val="accent1"/>
                </a:solidFill>
              </a:defRPr>
            </a:lvl1pPr>
          </a:lstStyle>
          <a:p>
            <a:pPr marL="0" lvl="0" indent="0">
              <a:lnSpc>
                <a:spcPct val="100000"/>
              </a:lnSpc>
              <a:spcBef>
                <a:spcPts val="1800"/>
              </a:spcBef>
              <a:spcAft>
                <a:spcPts val="0"/>
              </a:spcAft>
              <a:buClr>
                <a:srgbClr val="DB3342"/>
              </a:buClr>
              <a:buNone/>
              <a:tabLst/>
            </a:pPr>
            <a:r>
              <a:rPr lang="en-US"/>
              <a:t>Click to edit Master text styles</a:t>
            </a:r>
          </a:p>
        </p:txBody>
      </p:sp>
      <p:sp>
        <p:nvSpPr>
          <p:cNvPr id="10" name="Footer Placeholder 4">
            <a:extLst>
              <a:ext uri="{FF2B5EF4-FFF2-40B4-BE49-F238E27FC236}">
                <a16:creationId xmlns:a16="http://schemas.microsoft.com/office/drawing/2014/main" id="{B0E8F031-04D6-5D4E-908A-AE755ECF3AF4}"/>
              </a:ext>
            </a:extLst>
          </p:cNvPr>
          <p:cNvSpPr>
            <a:spLocks noGrp="1"/>
          </p:cNvSpPr>
          <p:nvPr>
            <p:ph type="ftr" sz="quarter" idx="3"/>
          </p:nvPr>
        </p:nvSpPr>
        <p:spPr>
          <a:xfrm>
            <a:off x="2656936" y="4767263"/>
            <a:ext cx="5862986" cy="273844"/>
          </a:xfrm>
          <a:prstGeom prst="rect">
            <a:avLst/>
          </a:prstGeom>
        </p:spPr>
        <p:txBody>
          <a:bodyPr vert="horz" lIns="91440" tIns="45720" rIns="91440" bIns="45720" rtlCol="0" anchor="ctr"/>
          <a:lstStyle>
            <a:lvl1pPr algn="r">
              <a:defRPr sz="800">
                <a:solidFill>
                  <a:schemeClr val="accent2"/>
                </a:solidFill>
              </a:defRPr>
            </a:lvl1pPr>
          </a:lstStyle>
          <a:p>
            <a:endParaRPr lang="en-US" dirty="0"/>
          </a:p>
        </p:txBody>
      </p:sp>
      <p:sp>
        <p:nvSpPr>
          <p:cNvPr id="11" name="Slide Number Placeholder 5">
            <a:extLst>
              <a:ext uri="{FF2B5EF4-FFF2-40B4-BE49-F238E27FC236}">
                <a16:creationId xmlns:a16="http://schemas.microsoft.com/office/drawing/2014/main" id="{07BB4590-4712-E54A-B55F-99ED6E2EB6F2}"/>
              </a:ext>
            </a:extLst>
          </p:cNvPr>
          <p:cNvSpPr>
            <a:spLocks noGrp="1"/>
          </p:cNvSpPr>
          <p:nvPr>
            <p:ph type="sldNum" sz="quarter" idx="4"/>
          </p:nvPr>
        </p:nvSpPr>
        <p:spPr>
          <a:xfrm>
            <a:off x="8576586" y="4796463"/>
            <a:ext cx="309700" cy="215444"/>
          </a:xfrm>
          <a:prstGeom prst="rect">
            <a:avLst/>
          </a:prstGeom>
        </p:spPr>
        <p:txBody>
          <a:bodyPr vert="horz" wrap="none" lIns="91440" tIns="45720" rIns="91440" bIns="45720" rtlCol="0" anchor="ctr">
            <a:spAutoFit/>
          </a:bodyPr>
          <a:lstStyle>
            <a:lvl1pPr algn="r">
              <a:defRPr sz="800">
                <a:solidFill>
                  <a:schemeClr val="accent2"/>
                </a:solidFill>
              </a:defRPr>
            </a:lvl1pPr>
          </a:lstStyle>
          <a:p>
            <a:fld id="{5339919A-1AF4-8143-B305-C972D12AEE0C}" type="slidenum">
              <a:rPr lang="en-US" smtClean="0"/>
              <a:pPr/>
              <a:t>‹#›</a:t>
            </a:fld>
            <a:endParaRPr lang="en-US"/>
          </a:p>
        </p:txBody>
      </p:sp>
      <p:sp>
        <p:nvSpPr>
          <p:cNvPr id="9" name="Title 1">
            <a:extLst>
              <a:ext uri="{FF2B5EF4-FFF2-40B4-BE49-F238E27FC236}">
                <a16:creationId xmlns:a16="http://schemas.microsoft.com/office/drawing/2014/main" id="{3870BA5F-E2CA-E44C-A885-1B9EB73D30B6}"/>
              </a:ext>
            </a:extLst>
          </p:cNvPr>
          <p:cNvSpPr>
            <a:spLocks noGrp="1"/>
          </p:cNvSpPr>
          <p:nvPr>
            <p:ph type="title" hasCustomPrompt="1"/>
          </p:nvPr>
        </p:nvSpPr>
        <p:spPr>
          <a:xfrm>
            <a:off x="630936" y="0"/>
            <a:ext cx="7891272" cy="946216"/>
          </a:xfrm>
          <a:prstGeom prst="rect">
            <a:avLst/>
          </a:prstGeom>
        </p:spPr>
        <p:txBody>
          <a:bodyPr vert="horz" lIns="91440" tIns="45720" rIns="91440" bIns="45720" rtlCol="0" anchor="ctr" anchorCtr="0">
            <a:noAutofit/>
          </a:bodyPr>
          <a:lstStyle>
            <a:lvl1pPr>
              <a:defRPr lang="en-US" dirty="0"/>
            </a:lvl1pPr>
          </a:lstStyle>
          <a:p>
            <a:pPr lvl="0">
              <a:lnSpc>
                <a:spcPct val="90000"/>
              </a:lnSpc>
            </a:pPr>
            <a:r>
              <a:rPr lang="en-US" dirty="0"/>
              <a:t>Click to edit master title style</a:t>
            </a:r>
          </a:p>
        </p:txBody>
      </p:sp>
    </p:spTree>
    <p:extLst>
      <p:ext uri="{BB962C8B-B14F-4D97-AF65-F5344CB8AC3E}">
        <p14:creationId xmlns:p14="http://schemas.microsoft.com/office/powerpoint/2010/main" val="83963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B876CAD-8822-0A4B-A9A4-94EBFBE99BE6}"/>
              </a:ext>
            </a:extLst>
          </p:cNvPr>
          <p:cNvPicPr>
            <a:picLocks noChangeAspect="1"/>
          </p:cNvPicPr>
          <p:nvPr userDrawn="1"/>
        </p:nvPicPr>
        <p:blipFill rotWithShape="1">
          <a:blip r:embed="rId13"/>
          <a:srcRect b="76200"/>
          <a:stretch/>
        </p:blipFill>
        <p:spPr>
          <a:xfrm>
            <a:off x="0" y="0"/>
            <a:ext cx="9144000" cy="944563"/>
          </a:xfrm>
          <a:prstGeom prst="rect">
            <a:avLst/>
          </a:prstGeom>
        </p:spPr>
      </p:pic>
      <p:pic>
        <p:nvPicPr>
          <p:cNvPr id="9" name="Picture 8">
            <a:extLst>
              <a:ext uri="{FF2B5EF4-FFF2-40B4-BE49-F238E27FC236}">
                <a16:creationId xmlns:a16="http://schemas.microsoft.com/office/drawing/2014/main" id="{60BF86D0-5B3C-8246-9FB2-13595F888753}"/>
              </a:ext>
            </a:extLst>
          </p:cNvPr>
          <p:cNvPicPr>
            <a:picLocks noChangeAspect="1"/>
          </p:cNvPicPr>
          <p:nvPr userDrawn="1"/>
        </p:nvPicPr>
        <p:blipFill>
          <a:blip r:embed="rId14"/>
          <a:stretch>
            <a:fillRect/>
          </a:stretch>
        </p:blipFill>
        <p:spPr>
          <a:xfrm>
            <a:off x="0" y="4587017"/>
            <a:ext cx="9144000" cy="23813"/>
          </a:xfrm>
          <a:prstGeom prst="rect">
            <a:avLst/>
          </a:prstGeom>
        </p:spPr>
      </p:pic>
      <p:sp>
        <p:nvSpPr>
          <p:cNvPr id="2" name="Title Placeholder 1"/>
          <p:cNvSpPr>
            <a:spLocks noGrp="1"/>
          </p:cNvSpPr>
          <p:nvPr>
            <p:ph type="title"/>
          </p:nvPr>
        </p:nvSpPr>
        <p:spPr>
          <a:xfrm>
            <a:off x="628650" y="0"/>
            <a:ext cx="7886700" cy="93726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28650" y="1197864"/>
            <a:ext cx="7891272" cy="3209544"/>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656936" y="4767263"/>
            <a:ext cx="5862986" cy="273844"/>
          </a:xfrm>
          <a:prstGeom prst="rect">
            <a:avLst/>
          </a:prstGeom>
        </p:spPr>
        <p:txBody>
          <a:bodyPr vert="horz" lIns="91440" tIns="45720" rIns="91440" bIns="45720" rtlCol="0" anchor="ctr"/>
          <a:lstStyle>
            <a:lvl1pPr algn="r">
              <a:defRPr sz="800">
                <a:solidFill>
                  <a:schemeClr val="accent2"/>
                </a:solidFill>
              </a:defRPr>
            </a:lvl1pPr>
          </a:lstStyle>
          <a:p>
            <a:endParaRPr lang="en-US" dirty="0"/>
          </a:p>
        </p:txBody>
      </p:sp>
      <p:sp>
        <p:nvSpPr>
          <p:cNvPr id="6" name="Slide Number Placeholder 5"/>
          <p:cNvSpPr>
            <a:spLocks noGrp="1"/>
          </p:cNvSpPr>
          <p:nvPr>
            <p:ph type="sldNum" sz="quarter" idx="4"/>
          </p:nvPr>
        </p:nvSpPr>
        <p:spPr>
          <a:xfrm>
            <a:off x="8576586" y="4796463"/>
            <a:ext cx="309700" cy="215444"/>
          </a:xfrm>
          <a:prstGeom prst="rect">
            <a:avLst/>
          </a:prstGeom>
        </p:spPr>
        <p:txBody>
          <a:bodyPr vert="horz" wrap="none" lIns="91440" tIns="45720" rIns="91440" bIns="45720" rtlCol="0" anchor="ctr">
            <a:spAutoFit/>
          </a:bodyPr>
          <a:lstStyle>
            <a:lvl1pPr algn="r">
              <a:defRPr sz="800">
                <a:solidFill>
                  <a:schemeClr val="accent2"/>
                </a:solidFill>
              </a:defRPr>
            </a:lvl1pPr>
          </a:lstStyle>
          <a:p>
            <a:fld id="{5339919A-1AF4-8143-B305-C972D12AEE0C}" type="slidenum">
              <a:rPr lang="en-US" smtClean="0"/>
              <a:pPr/>
              <a:t>‹#›</a:t>
            </a:fld>
            <a:endParaRPr lang="en-US"/>
          </a:p>
        </p:txBody>
      </p:sp>
      <p:pic>
        <p:nvPicPr>
          <p:cNvPr id="10" name="Picture 9">
            <a:extLst>
              <a:ext uri="{FF2B5EF4-FFF2-40B4-BE49-F238E27FC236}">
                <a16:creationId xmlns:a16="http://schemas.microsoft.com/office/drawing/2014/main" id="{FD526949-9F17-DE48-919A-AF0B272E3A70}"/>
              </a:ext>
            </a:extLst>
          </p:cNvPr>
          <p:cNvPicPr>
            <a:picLocks noChangeAspect="1"/>
          </p:cNvPicPr>
          <p:nvPr userDrawn="1"/>
        </p:nvPicPr>
        <p:blipFill>
          <a:blip r:embed="rId15"/>
          <a:stretch>
            <a:fillRect/>
          </a:stretch>
        </p:blipFill>
        <p:spPr>
          <a:xfrm>
            <a:off x="346204" y="4745205"/>
            <a:ext cx="818773" cy="260927"/>
          </a:xfrm>
          <a:prstGeom prst="rect">
            <a:avLst/>
          </a:prstGeom>
        </p:spPr>
      </p:pic>
    </p:spTree>
    <p:extLst>
      <p:ext uri="{BB962C8B-B14F-4D97-AF65-F5344CB8AC3E}">
        <p14:creationId xmlns:p14="http://schemas.microsoft.com/office/powerpoint/2010/main" val="20649782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6" r:id="rId8"/>
    <p:sldLayoutId id="2147483678" r:id="rId9"/>
    <p:sldLayoutId id="2147483681" r:id="rId10"/>
    <p:sldLayoutId id="214748368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2000" kern="1200">
          <a:solidFill>
            <a:schemeClr val="bg1"/>
          </a:solidFill>
          <a:latin typeface="+mj-lt"/>
          <a:ea typeface="+mj-ea"/>
          <a:cs typeface="+mj-cs"/>
        </a:defRPr>
      </a:lvl1pPr>
    </p:titleStyle>
    <p:body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tx2"/>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tx2"/>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tx2"/>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jp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8.jp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F4F11-48A1-604A-A4A1-0E1C8F781E54}"/>
              </a:ext>
            </a:extLst>
          </p:cNvPr>
          <p:cNvSpPr>
            <a:spLocks noGrp="1"/>
          </p:cNvSpPr>
          <p:nvPr>
            <p:ph type="ctrTitle"/>
          </p:nvPr>
        </p:nvSpPr>
        <p:spPr/>
        <p:txBody>
          <a:bodyPr/>
          <a:lstStyle/>
          <a:p>
            <a:r>
              <a:rPr lang="en-US" dirty="0"/>
              <a:t>In-Patient Antibiotic Exposure Promotes SARS-CoV-2 Persistence in the GI Tract in COVID-19 Admitted Patients</a:t>
            </a:r>
          </a:p>
        </p:txBody>
      </p:sp>
      <p:sp>
        <p:nvSpPr>
          <p:cNvPr id="3" name="Subtitle 2">
            <a:extLst>
              <a:ext uri="{FF2B5EF4-FFF2-40B4-BE49-F238E27FC236}">
                <a16:creationId xmlns:a16="http://schemas.microsoft.com/office/drawing/2014/main" id="{D8F9B5E7-96F5-FE4E-891A-1ECC5DC3B72B}"/>
              </a:ext>
            </a:extLst>
          </p:cNvPr>
          <p:cNvSpPr>
            <a:spLocks noGrp="1"/>
          </p:cNvSpPr>
          <p:nvPr>
            <p:ph type="subTitle" idx="1"/>
          </p:nvPr>
        </p:nvSpPr>
        <p:spPr>
          <a:xfrm>
            <a:off x="694427" y="2508240"/>
            <a:ext cx="7732211" cy="1461594"/>
          </a:xfrm>
        </p:spPr>
        <p:txBody>
          <a:bodyPr/>
          <a:lstStyle/>
          <a:p>
            <a:pPr>
              <a:lnSpc>
                <a:spcPct val="100000"/>
              </a:lnSpc>
              <a:spcBef>
                <a:spcPts val="600"/>
              </a:spcBef>
            </a:pPr>
            <a:r>
              <a:rPr lang="en-US" dirty="0">
                <a:solidFill>
                  <a:schemeClr val="tx1"/>
                </a:solidFill>
              </a:rPr>
              <a:t>Ashok Kumar Sharma Ph.D.</a:t>
            </a:r>
          </a:p>
          <a:p>
            <a:pPr>
              <a:lnSpc>
                <a:spcPct val="100000"/>
              </a:lnSpc>
              <a:spcBef>
                <a:spcPts val="0"/>
              </a:spcBef>
            </a:pPr>
            <a:endParaRPr lang="en-US" dirty="0">
              <a:solidFill>
                <a:schemeClr val="tx1"/>
              </a:solidFill>
            </a:endParaRPr>
          </a:p>
          <a:p>
            <a:pPr>
              <a:lnSpc>
                <a:spcPct val="100000"/>
              </a:lnSpc>
              <a:spcBef>
                <a:spcPts val="0"/>
              </a:spcBef>
            </a:pPr>
            <a:r>
              <a:rPr lang="en-US" sz="1600" dirty="0">
                <a:solidFill>
                  <a:schemeClr val="tx1"/>
                </a:solidFill>
              </a:rPr>
              <a:t>Postdoctoral Scientist</a:t>
            </a:r>
          </a:p>
          <a:p>
            <a:pPr>
              <a:lnSpc>
                <a:spcPct val="100000"/>
              </a:lnSpc>
              <a:spcBef>
                <a:spcPts val="0"/>
              </a:spcBef>
            </a:pPr>
            <a:r>
              <a:rPr lang="en-US" sz="1600" dirty="0">
                <a:solidFill>
                  <a:schemeClr val="tx1"/>
                </a:solidFill>
              </a:rPr>
              <a:t>Devkota and Casero Lab</a:t>
            </a:r>
          </a:p>
          <a:p>
            <a:endParaRPr lang="en-US" dirty="0"/>
          </a:p>
        </p:txBody>
      </p:sp>
      <p:pic>
        <p:nvPicPr>
          <p:cNvPr id="6" name="Picture 5" descr="Text&#10;&#10;Description automatically generated">
            <a:extLst>
              <a:ext uri="{FF2B5EF4-FFF2-40B4-BE49-F238E27FC236}">
                <a16:creationId xmlns:a16="http://schemas.microsoft.com/office/drawing/2014/main" id="{F516AC0B-EB51-7712-D6B9-403B9B665DC1}"/>
              </a:ext>
            </a:extLst>
          </p:cNvPr>
          <p:cNvPicPr>
            <a:picLocks noChangeAspect="1"/>
          </p:cNvPicPr>
          <p:nvPr/>
        </p:nvPicPr>
        <p:blipFill>
          <a:blip r:embed="rId3"/>
          <a:stretch>
            <a:fillRect/>
          </a:stretch>
        </p:blipFill>
        <p:spPr>
          <a:xfrm>
            <a:off x="3448050" y="4095619"/>
            <a:ext cx="2247900" cy="901700"/>
          </a:xfrm>
          <a:prstGeom prst="rect">
            <a:avLst/>
          </a:prstGeom>
        </p:spPr>
      </p:pic>
      <p:grpSp>
        <p:nvGrpSpPr>
          <p:cNvPr id="7" name="Group 6">
            <a:extLst>
              <a:ext uri="{FF2B5EF4-FFF2-40B4-BE49-F238E27FC236}">
                <a16:creationId xmlns:a16="http://schemas.microsoft.com/office/drawing/2014/main" id="{B28C4EFC-E0EB-3C31-702D-D766E8E8A09D}"/>
              </a:ext>
            </a:extLst>
          </p:cNvPr>
          <p:cNvGrpSpPr/>
          <p:nvPr/>
        </p:nvGrpSpPr>
        <p:grpSpPr>
          <a:xfrm>
            <a:off x="7088489" y="4108654"/>
            <a:ext cx="1513774" cy="276999"/>
            <a:chOff x="7043147" y="4108654"/>
            <a:chExt cx="1513774" cy="276999"/>
          </a:xfrm>
        </p:grpSpPr>
        <p:sp>
          <p:nvSpPr>
            <p:cNvPr id="8" name="TextBox 7">
              <a:extLst>
                <a:ext uri="{FF2B5EF4-FFF2-40B4-BE49-F238E27FC236}">
                  <a16:creationId xmlns:a16="http://schemas.microsoft.com/office/drawing/2014/main" id="{3C5E70D4-16D5-0509-EB23-7ECAC7F28D61}"/>
                </a:ext>
              </a:extLst>
            </p:cNvPr>
            <p:cNvSpPr txBox="1"/>
            <p:nvPr/>
          </p:nvSpPr>
          <p:spPr>
            <a:xfrm>
              <a:off x="7043147" y="4108654"/>
              <a:ext cx="1513774" cy="276999"/>
            </a:xfrm>
            <a:prstGeom prst="rect">
              <a:avLst/>
            </a:prstGeom>
            <a:noFill/>
          </p:spPr>
          <p:txBody>
            <a:bodyPr wrap="square">
              <a:spAutoFit/>
            </a:bodyPr>
            <a:lstStyle/>
            <a:p>
              <a:pPr algn="ctr"/>
              <a:r>
                <a:rPr lang="en-US" sz="1200" b="0" i="0" u="none" strike="noStrike" dirty="0">
                  <a:solidFill>
                    <a:schemeClr val="bg1">
                      <a:lumMod val="50000"/>
                    </a:schemeClr>
                  </a:solidFill>
                  <a:effectLst/>
                  <a:latin typeface="TwitterChirp"/>
                </a:rPr>
                <a:t>@ashoks773</a:t>
              </a:r>
              <a:endParaRPr lang="en-US" sz="1200" dirty="0">
                <a:solidFill>
                  <a:schemeClr val="bg1">
                    <a:lumMod val="50000"/>
                  </a:schemeClr>
                </a:solidFill>
              </a:endParaRPr>
            </a:p>
          </p:txBody>
        </p:sp>
        <p:pic>
          <p:nvPicPr>
            <p:cNvPr id="5" name="Picture 4" descr="Icon&#10;&#10;Description automatically generated">
              <a:extLst>
                <a:ext uri="{FF2B5EF4-FFF2-40B4-BE49-F238E27FC236}">
                  <a16:creationId xmlns:a16="http://schemas.microsoft.com/office/drawing/2014/main" id="{D04D07C0-72AE-0C57-7D79-FF4025DF2358}"/>
                </a:ext>
              </a:extLst>
            </p:cNvPr>
            <p:cNvPicPr>
              <a:picLocks noChangeAspect="1"/>
            </p:cNvPicPr>
            <p:nvPr/>
          </p:nvPicPr>
          <p:blipFill rotWithShape="1">
            <a:blip r:embed="rId4"/>
            <a:srcRect l="20248" t="14511" r="20247" b="10774"/>
            <a:stretch/>
          </p:blipFill>
          <p:spPr>
            <a:xfrm>
              <a:off x="7126274" y="4121691"/>
              <a:ext cx="256940" cy="250927"/>
            </a:xfrm>
            <a:prstGeom prst="rect">
              <a:avLst/>
            </a:prstGeom>
          </p:spPr>
        </p:pic>
      </p:grpSp>
    </p:spTree>
    <p:extLst>
      <p:ext uri="{BB962C8B-B14F-4D97-AF65-F5344CB8AC3E}">
        <p14:creationId xmlns:p14="http://schemas.microsoft.com/office/powerpoint/2010/main" val="74412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2A9F-C3FA-F844-B02D-E1E0CD29911A}"/>
              </a:ext>
            </a:extLst>
          </p:cNvPr>
          <p:cNvSpPr>
            <a:spLocks noGrp="1"/>
          </p:cNvSpPr>
          <p:nvPr>
            <p:ph type="title"/>
          </p:nvPr>
        </p:nvSpPr>
        <p:spPr>
          <a:xfrm>
            <a:off x="630936" y="0"/>
            <a:ext cx="8255350" cy="946216"/>
          </a:xfrm>
        </p:spPr>
        <p:txBody>
          <a:bodyPr/>
          <a:lstStyle/>
          <a:p>
            <a:pPr algn="ctr"/>
            <a:r>
              <a:rPr lang="en-US" dirty="0">
                <a:cs typeface="Arial" panose="020B0604020202020204" pitchFamily="34" charset="0"/>
              </a:rPr>
              <a:t>Higher microbial diversity and </a:t>
            </a:r>
            <a:r>
              <a:rPr lang="en-US" i="1" dirty="0">
                <a:cs typeface="Arial" panose="020B0604020202020204" pitchFamily="34" charset="0"/>
              </a:rPr>
              <a:t>Prevotella</a:t>
            </a:r>
            <a:r>
              <a:rPr lang="en-US" dirty="0">
                <a:cs typeface="Arial" panose="020B0604020202020204" pitchFamily="34" charset="0"/>
              </a:rPr>
              <a:t> enrichment associated with gut viral clearance</a:t>
            </a:r>
            <a:endParaRPr lang="en-US" dirty="0"/>
          </a:p>
        </p:txBody>
      </p:sp>
      <p:grpSp>
        <p:nvGrpSpPr>
          <p:cNvPr id="15" name="Group 14">
            <a:extLst>
              <a:ext uri="{FF2B5EF4-FFF2-40B4-BE49-F238E27FC236}">
                <a16:creationId xmlns:a16="http://schemas.microsoft.com/office/drawing/2014/main" id="{6A3FDBCF-B2B2-4C64-72B4-7B76C6D2786A}"/>
              </a:ext>
            </a:extLst>
          </p:cNvPr>
          <p:cNvGrpSpPr/>
          <p:nvPr/>
        </p:nvGrpSpPr>
        <p:grpSpPr>
          <a:xfrm>
            <a:off x="494586" y="1132537"/>
            <a:ext cx="1549680" cy="1676191"/>
            <a:chOff x="-79902" y="1240745"/>
            <a:chExt cx="1914196" cy="2095290"/>
          </a:xfrm>
        </p:grpSpPr>
        <p:pic>
          <p:nvPicPr>
            <p:cNvPr id="21" name="Picture 20" descr="Chart, box and whisker chart&#10;&#10;Description automatically generated">
              <a:extLst>
                <a:ext uri="{FF2B5EF4-FFF2-40B4-BE49-F238E27FC236}">
                  <a16:creationId xmlns:a16="http://schemas.microsoft.com/office/drawing/2014/main" id="{CDDCF5AE-FFA6-5934-3E2E-FDA019CEEE4F}"/>
                </a:ext>
              </a:extLst>
            </p:cNvPr>
            <p:cNvPicPr>
              <a:picLocks noChangeAspect="1"/>
            </p:cNvPicPr>
            <p:nvPr/>
          </p:nvPicPr>
          <p:blipFill rotWithShape="1">
            <a:blip r:embed="rId2"/>
            <a:srcRect l="8824" t="15112" r="9153" b="11407"/>
            <a:stretch/>
          </p:blipFill>
          <p:spPr>
            <a:xfrm>
              <a:off x="197097" y="1240745"/>
              <a:ext cx="1637197" cy="2095290"/>
            </a:xfrm>
            <a:prstGeom prst="rect">
              <a:avLst/>
            </a:prstGeom>
          </p:spPr>
        </p:pic>
        <p:sp>
          <p:nvSpPr>
            <p:cNvPr id="28" name="TextBox 27">
              <a:extLst>
                <a:ext uri="{FF2B5EF4-FFF2-40B4-BE49-F238E27FC236}">
                  <a16:creationId xmlns:a16="http://schemas.microsoft.com/office/drawing/2014/main" id="{CE6CA1C1-1C7D-BABD-DA47-6D99A7FDB05B}"/>
                </a:ext>
              </a:extLst>
            </p:cNvPr>
            <p:cNvSpPr txBox="1"/>
            <p:nvPr/>
          </p:nvSpPr>
          <p:spPr>
            <a:xfrm rot="16200000">
              <a:off x="-491521" y="2398808"/>
              <a:ext cx="1100238" cy="276999"/>
            </a:xfrm>
            <a:prstGeom prst="rect">
              <a:avLst/>
            </a:prstGeom>
            <a:noFill/>
          </p:spPr>
          <p:txBody>
            <a:bodyPr wrap="none" rtlCol="0">
              <a:spAutoFit/>
            </a:bodyPr>
            <a:lstStyle/>
            <a:p>
              <a:r>
                <a:rPr lang="en-US" sz="1200" b="1" dirty="0"/>
                <a:t>Observed taxa</a:t>
              </a:r>
            </a:p>
          </p:txBody>
        </p:sp>
        <p:cxnSp>
          <p:nvCxnSpPr>
            <p:cNvPr id="29" name="Straight Connector 28">
              <a:extLst>
                <a:ext uri="{FF2B5EF4-FFF2-40B4-BE49-F238E27FC236}">
                  <a16:creationId xmlns:a16="http://schemas.microsoft.com/office/drawing/2014/main" id="{AD341B7C-099B-7EB9-4A8F-079B45EB9BEC}"/>
                </a:ext>
              </a:extLst>
            </p:cNvPr>
            <p:cNvCxnSpPr>
              <a:cxnSpLocks/>
            </p:cNvCxnSpPr>
            <p:nvPr/>
          </p:nvCxnSpPr>
          <p:spPr>
            <a:xfrm>
              <a:off x="828932" y="1539856"/>
              <a:ext cx="5053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269ED6A-5289-7E9A-5175-2228FF1A0BDB}"/>
                </a:ext>
              </a:extLst>
            </p:cNvPr>
            <p:cNvSpPr txBox="1"/>
            <p:nvPr/>
          </p:nvSpPr>
          <p:spPr>
            <a:xfrm>
              <a:off x="896149" y="1270909"/>
              <a:ext cx="325730" cy="276999"/>
            </a:xfrm>
            <a:prstGeom prst="rect">
              <a:avLst/>
            </a:prstGeom>
            <a:noFill/>
          </p:spPr>
          <p:txBody>
            <a:bodyPr wrap="none" rtlCol="0">
              <a:spAutoFit/>
            </a:bodyPr>
            <a:lstStyle/>
            <a:p>
              <a:r>
                <a:rPr lang="en-US" sz="1200" dirty="0"/>
                <a:t>ns</a:t>
              </a:r>
            </a:p>
          </p:txBody>
        </p:sp>
      </p:grpSp>
      <p:grpSp>
        <p:nvGrpSpPr>
          <p:cNvPr id="31" name="Group 30">
            <a:extLst>
              <a:ext uri="{FF2B5EF4-FFF2-40B4-BE49-F238E27FC236}">
                <a16:creationId xmlns:a16="http://schemas.microsoft.com/office/drawing/2014/main" id="{EC79E4BE-CB65-5794-B899-CDA5489F16F1}"/>
              </a:ext>
            </a:extLst>
          </p:cNvPr>
          <p:cNvGrpSpPr/>
          <p:nvPr/>
        </p:nvGrpSpPr>
        <p:grpSpPr>
          <a:xfrm>
            <a:off x="492977" y="2609847"/>
            <a:ext cx="1551289" cy="1817370"/>
            <a:chOff x="-68247" y="3181745"/>
            <a:chExt cx="1902540" cy="2102236"/>
          </a:xfrm>
        </p:grpSpPr>
        <p:pic>
          <p:nvPicPr>
            <p:cNvPr id="32" name="Picture 31" descr="Chart, box and whisker chart&#10;&#10;Description automatically generated">
              <a:extLst>
                <a:ext uri="{FF2B5EF4-FFF2-40B4-BE49-F238E27FC236}">
                  <a16:creationId xmlns:a16="http://schemas.microsoft.com/office/drawing/2014/main" id="{867EFA2B-E2A1-42A6-991F-F41F645C5316}"/>
                </a:ext>
              </a:extLst>
            </p:cNvPr>
            <p:cNvPicPr>
              <a:picLocks noChangeAspect="1"/>
            </p:cNvPicPr>
            <p:nvPr/>
          </p:nvPicPr>
          <p:blipFill rotWithShape="1">
            <a:blip r:embed="rId3"/>
            <a:srcRect l="8954" t="15408" r="9788" b="11556"/>
            <a:stretch/>
          </p:blipFill>
          <p:spPr>
            <a:xfrm>
              <a:off x="197096" y="3181745"/>
              <a:ext cx="1637197" cy="2102236"/>
            </a:xfrm>
            <a:prstGeom prst="rect">
              <a:avLst/>
            </a:prstGeom>
          </p:spPr>
        </p:pic>
        <p:sp>
          <p:nvSpPr>
            <p:cNvPr id="33" name="TextBox 32">
              <a:extLst>
                <a:ext uri="{FF2B5EF4-FFF2-40B4-BE49-F238E27FC236}">
                  <a16:creationId xmlns:a16="http://schemas.microsoft.com/office/drawing/2014/main" id="{4916BB53-FC4C-5BD3-AFD9-855F14D099C2}"/>
                </a:ext>
              </a:extLst>
            </p:cNvPr>
            <p:cNvSpPr txBox="1"/>
            <p:nvPr/>
          </p:nvSpPr>
          <p:spPr>
            <a:xfrm rot="16200000">
              <a:off x="-434533" y="4015624"/>
              <a:ext cx="1009572" cy="276999"/>
            </a:xfrm>
            <a:prstGeom prst="rect">
              <a:avLst/>
            </a:prstGeom>
            <a:noFill/>
          </p:spPr>
          <p:txBody>
            <a:bodyPr wrap="none" rtlCol="0">
              <a:spAutoFit/>
            </a:bodyPr>
            <a:lstStyle/>
            <a:p>
              <a:r>
                <a:rPr lang="en-US" sz="1200" b="1" dirty="0"/>
                <a:t>Shannon’s H</a:t>
              </a:r>
            </a:p>
          </p:txBody>
        </p:sp>
        <p:cxnSp>
          <p:nvCxnSpPr>
            <p:cNvPr id="34" name="Straight Connector 33">
              <a:extLst>
                <a:ext uri="{FF2B5EF4-FFF2-40B4-BE49-F238E27FC236}">
                  <a16:creationId xmlns:a16="http://schemas.microsoft.com/office/drawing/2014/main" id="{AEBFB5CB-2C7F-7285-7CC3-FD95DAB81292}"/>
                </a:ext>
              </a:extLst>
            </p:cNvPr>
            <p:cNvCxnSpPr>
              <a:cxnSpLocks/>
            </p:cNvCxnSpPr>
            <p:nvPr/>
          </p:nvCxnSpPr>
          <p:spPr>
            <a:xfrm>
              <a:off x="847594" y="3565928"/>
              <a:ext cx="5053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F84C225-693A-3D3B-ADB3-8D8631924482}"/>
                </a:ext>
              </a:extLst>
            </p:cNvPr>
            <p:cNvSpPr txBox="1"/>
            <p:nvPr/>
          </p:nvSpPr>
          <p:spPr>
            <a:xfrm>
              <a:off x="918739" y="3344003"/>
              <a:ext cx="325730" cy="276999"/>
            </a:xfrm>
            <a:prstGeom prst="rect">
              <a:avLst/>
            </a:prstGeom>
            <a:noFill/>
          </p:spPr>
          <p:txBody>
            <a:bodyPr wrap="none" rtlCol="0">
              <a:spAutoFit/>
            </a:bodyPr>
            <a:lstStyle/>
            <a:p>
              <a:r>
                <a:rPr lang="en-US" sz="1200" dirty="0"/>
                <a:t>ns</a:t>
              </a:r>
            </a:p>
          </p:txBody>
        </p:sp>
      </p:grpSp>
      <p:grpSp>
        <p:nvGrpSpPr>
          <p:cNvPr id="5" name="Group 4">
            <a:extLst>
              <a:ext uri="{FF2B5EF4-FFF2-40B4-BE49-F238E27FC236}">
                <a16:creationId xmlns:a16="http://schemas.microsoft.com/office/drawing/2014/main" id="{40928436-27FE-4FE7-E5B7-21C896E2CC68}"/>
              </a:ext>
            </a:extLst>
          </p:cNvPr>
          <p:cNvGrpSpPr/>
          <p:nvPr/>
        </p:nvGrpSpPr>
        <p:grpSpPr>
          <a:xfrm>
            <a:off x="2127379" y="946216"/>
            <a:ext cx="6362465" cy="3216996"/>
            <a:chOff x="2157457" y="932491"/>
            <a:chExt cx="6362465" cy="3216996"/>
          </a:xfrm>
        </p:grpSpPr>
        <p:grpSp>
          <p:nvGrpSpPr>
            <p:cNvPr id="3" name="Group 2">
              <a:extLst>
                <a:ext uri="{FF2B5EF4-FFF2-40B4-BE49-F238E27FC236}">
                  <a16:creationId xmlns:a16="http://schemas.microsoft.com/office/drawing/2014/main" id="{C73034E0-39CA-6FED-DA9B-5388F961555D}"/>
                </a:ext>
              </a:extLst>
            </p:cNvPr>
            <p:cNvGrpSpPr/>
            <p:nvPr/>
          </p:nvGrpSpPr>
          <p:grpSpPr>
            <a:xfrm>
              <a:off x="2157457" y="1156668"/>
              <a:ext cx="6362465" cy="2992819"/>
              <a:chOff x="2157457" y="1156668"/>
              <a:chExt cx="6362465" cy="2992819"/>
            </a:xfrm>
          </p:grpSpPr>
          <p:grpSp>
            <p:nvGrpSpPr>
              <p:cNvPr id="6" name="Group 5">
                <a:extLst>
                  <a:ext uri="{FF2B5EF4-FFF2-40B4-BE49-F238E27FC236}">
                    <a16:creationId xmlns:a16="http://schemas.microsoft.com/office/drawing/2014/main" id="{11655344-E200-595A-3A76-4908EF423D66}"/>
                  </a:ext>
                </a:extLst>
              </p:cNvPr>
              <p:cNvGrpSpPr/>
              <p:nvPr/>
            </p:nvGrpSpPr>
            <p:grpSpPr>
              <a:xfrm>
                <a:off x="2988367" y="1156668"/>
                <a:ext cx="5531555" cy="2308863"/>
                <a:chOff x="2448871" y="1103503"/>
                <a:chExt cx="5531555" cy="2308863"/>
              </a:xfrm>
            </p:grpSpPr>
            <p:grpSp>
              <p:nvGrpSpPr>
                <p:cNvPr id="36" name="Group 35">
                  <a:extLst>
                    <a:ext uri="{FF2B5EF4-FFF2-40B4-BE49-F238E27FC236}">
                      <a16:creationId xmlns:a16="http://schemas.microsoft.com/office/drawing/2014/main" id="{C0B45F46-973B-A197-484E-795FE1F9F025}"/>
                    </a:ext>
                  </a:extLst>
                </p:cNvPr>
                <p:cNvGrpSpPr/>
                <p:nvPr/>
              </p:nvGrpSpPr>
              <p:grpSpPr>
                <a:xfrm>
                  <a:off x="2448871" y="1167620"/>
                  <a:ext cx="3426447" cy="2244746"/>
                  <a:chOff x="1807805" y="1263896"/>
                  <a:chExt cx="4360778" cy="2909866"/>
                </a:xfrm>
              </p:grpSpPr>
              <p:sp>
                <p:nvSpPr>
                  <p:cNvPr id="37" name="TextBox 36">
                    <a:extLst>
                      <a:ext uri="{FF2B5EF4-FFF2-40B4-BE49-F238E27FC236}">
                        <a16:creationId xmlns:a16="http://schemas.microsoft.com/office/drawing/2014/main" id="{CAF708F3-55B5-E678-19C6-1B525AE19FB5}"/>
                      </a:ext>
                    </a:extLst>
                  </p:cNvPr>
                  <p:cNvSpPr txBox="1"/>
                  <p:nvPr/>
                </p:nvSpPr>
                <p:spPr>
                  <a:xfrm>
                    <a:off x="4603772" y="2940080"/>
                    <a:ext cx="1353004" cy="279280"/>
                  </a:xfrm>
                  <a:prstGeom prst="rect">
                    <a:avLst/>
                  </a:prstGeom>
                  <a:noFill/>
                </p:spPr>
                <p:txBody>
                  <a:bodyPr wrap="none" rtlCol="0">
                    <a:spAutoFit/>
                  </a:bodyPr>
                  <a:lstStyle/>
                  <a:p>
                    <a:r>
                      <a:rPr lang="en-US" sz="800" b="1" i="1" dirty="0"/>
                      <a:t>Prevotella </a:t>
                    </a:r>
                    <a:r>
                      <a:rPr lang="en-US" sz="800" b="1" i="1" dirty="0" err="1"/>
                      <a:t>pallens</a:t>
                    </a:r>
                    <a:endParaRPr lang="en-US" sz="800" b="1" i="1" dirty="0"/>
                  </a:p>
                </p:txBody>
              </p:sp>
              <p:sp>
                <p:nvSpPr>
                  <p:cNvPr id="38" name="TextBox 37">
                    <a:extLst>
                      <a:ext uri="{FF2B5EF4-FFF2-40B4-BE49-F238E27FC236}">
                        <a16:creationId xmlns:a16="http://schemas.microsoft.com/office/drawing/2014/main" id="{699A5302-42CF-D7F8-2096-4A7ABBDFA33A}"/>
                      </a:ext>
                    </a:extLst>
                  </p:cNvPr>
                  <p:cNvSpPr txBox="1"/>
                  <p:nvPr/>
                </p:nvSpPr>
                <p:spPr>
                  <a:xfrm>
                    <a:off x="2547672" y="2965113"/>
                    <a:ext cx="1424408" cy="279280"/>
                  </a:xfrm>
                  <a:prstGeom prst="rect">
                    <a:avLst/>
                  </a:prstGeom>
                  <a:noFill/>
                </p:spPr>
                <p:txBody>
                  <a:bodyPr wrap="none" rtlCol="0">
                    <a:spAutoFit/>
                  </a:bodyPr>
                  <a:lstStyle/>
                  <a:p>
                    <a:r>
                      <a:rPr lang="en-US" sz="800" b="1" i="1" dirty="0"/>
                      <a:t>Prevotella corporis</a:t>
                    </a:r>
                  </a:p>
                </p:txBody>
              </p:sp>
              <p:sp>
                <p:nvSpPr>
                  <p:cNvPr id="39" name="TextBox 38">
                    <a:extLst>
                      <a:ext uri="{FF2B5EF4-FFF2-40B4-BE49-F238E27FC236}">
                        <a16:creationId xmlns:a16="http://schemas.microsoft.com/office/drawing/2014/main" id="{B4480908-F2B3-9B09-40DF-BA069CD3AD1D}"/>
                      </a:ext>
                    </a:extLst>
                  </p:cNvPr>
                  <p:cNvSpPr txBox="1"/>
                  <p:nvPr/>
                </p:nvSpPr>
                <p:spPr>
                  <a:xfrm rot="16200000">
                    <a:off x="1272178" y="3361135"/>
                    <a:ext cx="1348254" cy="276999"/>
                  </a:xfrm>
                  <a:prstGeom prst="rect">
                    <a:avLst/>
                  </a:prstGeom>
                  <a:noFill/>
                </p:spPr>
                <p:txBody>
                  <a:bodyPr wrap="none" rtlCol="0">
                    <a:spAutoFit/>
                  </a:bodyPr>
                  <a:lstStyle/>
                  <a:p>
                    <a:r>
                      <a:rPr lang="en-US" sz="1200" b="1" dirty="0"/>
                      <a:t>Viral load (N1_Cq)</a:t>
                    </a:r>
                  </a:p>
                </p:txBody>
              </p:sp>
              <p:pic>
                <p:nvPicPr>
                  <p:cNvPr id="40" name="Picture 39" descr="Chart, diagram, scatter chart&#10;&#10;Description automatically generated">
                    <a:extLst>
                      <a:ext uri="{FF2B5EF4-FFF2-40B4-BE49-F238E27FC236}">
                        <a16:creationId xmlns:a16="http://schemas.microsoft.com/office/drawing/2014/main" id="{9DFDDFA2-7F43-5AF2-CDD5-CAA674FA30FB}"/>
                      </a:ext>
                    </a:extLst>
                  </p:cNvPr>
                  <p:cNvPicPr>
                    <a:picLocks noChangeAspect="1"/>
                  </p:cNvPicPr>
                  <p:nvPr/>
                </p:nvPicPr>
                <p:blipFill rotWithShape="1">
                  <a:blip r:embed="rId4"/>
                  <a:srcRect l="8103" t="15289" r="6327" b="11250"/>
                  <a:stretch/>
                </p:blipFill>
                <p:spPr>
                  <a:xfrm>
                    <a:off x="2145418" y="1273564"/>
                    <a:ext cx="1989889" cy="1708331"/>
                  </a:xfrm>
                  <a:prstGeom prst="rect">
                    <a:avLst/>
                  </a:prstGeom>
                </p:spPr>
              </p:pic>
              <p:pic>
                <p:nvPicPr>
                  <p:cNvPr id="41" name="Picture 40" descr="Chart, diagram, scatter chart&#10;&#10;Description automatically generated">
                    <a:extLst>
                      <a:ext uri="{FF2B5EF4-FFF2-40B4-BE49-F238E27FC236}">
                        <a16:creationId xmlns:a16="http://schemas.microsoft.com/office/drawing/2014/main" id="{D21D2B81-6DFE-6D0B-7E7D-E9BC8330C76C}"/>
                      </a:ext>
                    </a:extLst>
                  </p:cNvPr>
                  <p:cNvPicPr>
                    <a:picLocks noChangeAspect="1"/>
                  </p:cNvPicPr>
                  <p:nvPr/>
                </p:nvPicPr>
                <p:blipFill rotWithShape="1">
                  <a:blip r:embed="rId5"/>
                  <a:srcRect l="8104" t="15289" r="7415" b="12245"/>
                  <a:stretch/>
                </p:blipFill>
                <p:spPr>
                  <a:xfrm>
                    <a:off x="4154475" y="1263896"/>
                    <a:ext cx="2014108" cy="1727666"/>
                  </a:xfrm>
                  <a:prstGeom prst="rect">
                    <a:avLst/>
                  </a:prstGeom>
                </p:spPr>
              </p:pic>
            </p:grpSp>
            <p:pic>
              <p:nvPicPr>
                <p:cNvPr id="47" name="Picture 46" descr="Chart, pie chart&#10;&#10;Description automatically generated">
                  <a:extLst>
                    <a:ext uri="{FF2B5EF4-FFF2-40B4-BE49-F238E27FC236}">
                      <a16:creationId xmlns:a16="http://schemas.microsoft.com/office/drawing/2014/main" id="{8428DDDF-E95C-A0B0-16BE-4422A1F97629}"/>
                    </a:ext>
                  </a:extLst>
                </p:cNvPr>
                <p:cNvPicPr>
                  <a:picLocks noChangeAspect="1"/>
                </p:cNvPicPr>
                <p:nvPr/>
              </p:nvPicPr>
              <p:blipFill rotWithShape="1">
                <a:blip r:embed="rId6"/>
                <a:srcRect l="700" t="967" r="2650" b="4601"/>
                <a:stretch/>
              </p:blipFill>
              <p:spPr>
                <a:xfrm>
                  <a:off x="5982161" y="1103503"/>
                  <a:ext cx="1998265" cy="1555205"/>
                </a:xfrm>
                <a:prstGeom prst="rect">
                  <a:avLst/>
                </a:prstGeom>
              </p:spPr>
            </p:pic>
          </p:grpSp>
          <p:cxnSp>
            <p:nvCxnSpPr>
              <p:cNvPr id="50" name="Straight Arrow Connector 49">
                <a:extLst>
                  <a:ext uri="{FF2B5EF4-FFF2-40B4-BE49-F238E27FC236}">
                    <a16:creationId xmlns:a16="http://schemas.microsoft.com/office/drawing/2014/main" id="{652402D3-3590-50A1-4880-B28D36CDB366}"/>
                  </a:ext>
                </a:extLst>
              </p:cNvPr>
              <p:cNvCxnSpPr>
                <a:cxnSpLocks/>
              </p:cNvCxnSpPr>
              <p:nvPr/>
            </p:nvCxnSpPr>
            <p:spPr>
              <a:xfrm>
                <a:off x="2679331" y="1706073"/>
                <a:ext cx="0" cy="19538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26268F8-57DB-0AF3-0D83-A76E4CE6802F}"/>
                  </a:ext>
                </a:extLst>
              </p:cNvPr>
              <p:cNvSpPr txBox="1"/>
              <p:nvPr/>
            </p:nvSpPr>
            <p:spPr>
              <a:xfrm>
                <a:off x="2183474" y="1229602"/>
                <a:ext cx="1030620" cy="523220"/>
              </a:xfrm>
              <a:prstGeom prst="rect">
                <a:avLst/>
              </a:prstGeom>
              <a:noFill/>
            </p:spPr>
            <p:txBody>
              <a:bodyPr wrap="square" rtlCol="0">
                <a:spAutoFit/>
              </a:bodyPr>
              <a:lstStyle/>
              <a:p>
                <a:pPr algn="ctr"/>
                <a:r>
                  <a:rPr lang="en-US" sz="1400" dirty="0"/>
                  <a:t>Low viral load</a:t>
                </a:r>
              </a:p>
            </p:txBody>
          </p:sp>
          <p:sp>
            <p:nvSpPr>
              <p:cNvPr id="52" name="TextBox 51">
                <a:extLst>
                  <a:ext uri="{FF2B5EF4-FFF2-40B4-BE49-F238E27FC236}">
                    <a16:creationId xmlns:a16="http://schemas.microsoft.com/office/drawing/2014/main" id="{DE1730D9-F796-7530-7667-C0E212702DEA}"/>
                  </a:ext>
                </a:extLst>
              </p:cNvPr>
              <p:cNvSpPr txBox="1"/>
              <p:nvPr/>
            </p:nvSpPr>
            <p:spPr>
              <a:xfrm>
                <a:off x="2157457" y="3626267"/>
                <a:ext cx="1027306" cy="523220"/>
              </a:xfrm>
              <a:prstGeom prst="rect">
                <a:avLst/>
              </a:prstGeom>
              <a:noFill/>
            </p:spPr>
            <p:txBody>
              <a:bodyPr wrap="square" rtlCol="0">
                <a:spAutoFit/>
              </a:bodyPr>
              <a:lstStyle/>
              <a:p>
                <a:pPr algn="ctr"/>
                <a:r>
                  <a:rPr lang="en-US" sz="1400" dirty="0"/>
                  <a:t>High viral load</a:t>
                </a:r>
              </a:p>
            </p:txBody>
          </p:sp>
        </p:grpSp>
        <p:sp>
          <p:nvSpPr>
            <p:cNvPr id="49" name="TextBox 48">
              <a:extLst>
                <a:ext uri="{FF2B5EF4-FFF2-40B4-BE49-F238E27FC236}">
                  <a16:creationId xmlns:a16="http://schemas.microsoft.com/office/drawing/2014/main" id="{DC7D50B4-027B-10B8-A5DE-9E2DA7E5F565}"/>
                </a:ext>
              </a:extLst>
            </p:cNvPr>
            <p:cNvSpPr txBox="1"/>
            <p:nvPr/>
          </p:nvSpPr>
          <p:spPr>
            <a:xfrm>
              <a:off x="2742201" y="932491"/>
              <a:ext cx="4149964" cy="276999"/>
            </a:xfrm>
            <a:prstGeom prst="rect">
              <a:avLst/>
            </a:prstGeom>
            <a:noFill/>
          </p:spPr>
          <p:txBody>
            <a:bodyPr wrap="square" rtlCol="0">
              <a:spAutoFit/>
            </a:bodyPr>
            <a:lstStyle/>
            <a:p>
              <a:pPr algn="ctr"/>
              <a:r>
                <a:rPr lang="en-US" sz="1200" i="1" dirty="0"/>
                <a:t>Prevotella</a:t>
              </a:r>
              <a:r>
                <a:rPr lang="en-US" sz="1200" dirty="0"/>
                <a:t> enrichment and viral clearance</a:t>
              </a:r>
            </a:p>
          </p:txBody>
        </p:sp>
      </p:grpSp>
      <p:grpSp>
        <p:nvGrpSpPr>
          <p:cNvPr id="8" name="Group 7">
            <a:extLst>
              <a:ext uri="{FF2B5EF4-FFF2-40B4-BE49-F238E27FC236}">
                <a16:creationId xmlns:a16="http://schemas.microsoft.com/office/drawing/2014/main" id="{1591B891-5581-EF8F-FF4D-EF9AD40A7265}"/>
              </a:ext>
            </a:extLst>
          </p:cNvPr>
          <p:cNvGrpSpPr/>
          <p:nvPr/>
        </p:nvGrpSpPr>
        <p:grpSpPr>
          <a:xfrm>
            <a:off x="2227681" y="2750118"/>
            <a:ext cx="6284229" cy="1896226"/>
            <a:chOff x="2214342" y="2727298"/>
            <a:chExt cx="6284229" cy="1896226"/>
          </a:xfrm>
        </p:grpSpPr>
        <p:grpSp>
          <p:nvGrpSpPr>
            <p:cNvPr id="7" name="Group 6">
              <a:extLst>
                <a:ext uri="{FF2B5EF4-FFF2-40B4-BE49-F238E27FC236}">
                  <a16:creationId xmlns:a16="http://schemas.microsoft.com/office/drawing/2014/main" id="{79FBC0A0-9348-9648-5B78-AB88F5F2810A}"/>
                </a:ext>
              </a:extLst>
            </p:cNvPr>
            <p:cNvGrpSpPr/>
            <p:nvPr/>
          </p:nvGrpSpPr>
          <p:grpSpPr>
            <a:xfrm>
              <a:off x="3206017" y="2727298"/>
              <a:ext cx="5292554" cy="1585183"/>
              <a:chOff x="2666521" y="2684766"/>
              <a:chExt cx="5292554" cy="1585183"/>
            </a:xfrm>
          </p:grpSpPr>
          <p:grpSp>
            <p:nvGrpSpPr>
              <p:cNvPr id="42" name="Group 41">
                <a:extLst>
                  <a:ext uri="{FF2B5EF4-FFF2-40B4-BE49-F238E27FC236}">
                    <a16:creationId xmlns:a16="http://schemas.microsoft.com/office/drawing/2014/main" id="{176A4776-581E-FEFD-2280-93C633FD562E}"/>
                  </a:ext>
                </a:extLst>
              </p:cNvPr>
              <p:cNvGrpSpPr/>
              <p:nvPr/>
            </p:nvGrpSpPr>
            <p:grpSpPr>
              <a:xfrm>
                <a:off x="2666521" y="2730777"/>
                <a:ext cx="3208797" cy="1539172"/>
                <a:chOff x="2140367" y="3334928"/>
                <a:chExt cx="4061616" cy="1998489"/>
              </a:xfrm>
            </p:grpSpPr>
            <p:sp>
              <p:nvSpPr>
                <p:cNvPr id="43" name="TextBox 42">
                  <a:extLst>
                    <a:ext uri="{FF2B5EF4-FFF2-40B4-BE49-F238E27FC236}">
                      <a16:creationId xmlns:a16="http://schemas.microsoft.com/office/drawing/2014/main" id="{A0270F6B-A24D-4CC7-FA56-DE3A199BC31D}"/>
                    </a:ext>
                  </a:extLst>
                </p:cNvPr>
                <p:cNvSpPr txBox="1"/>
                <p:nvPr/>
              </p:nvSpPr>
              <p:spPr>
                <a:xfrm>
                  <a:off x="2221516" y="5053681"/>
                  <a:ext cx="1950314" cy="279736"/>
                </a:xfrm>
                <a:prstGeom prst="rect">
                  <a:avLst/>
                </a:prstGeom>
                <a:noFill/>
              </p:spPr>
              <p:txBody>
                <a:bodyPr wrap="none" rtlCol="0">
                  <a:spAutoFit/>
                </a:bodyPr>
                <a:lstStyle/>
                <a:p>
                  <a:r>
                    <a:rPr lang="en-US" sz="800" b="1" i="1" dirty="0"/>
                    <a:t>Clostridium </a:t>
                  </a:r>
                  <a:r>
                    <a:rPr lang="en-US" sz="800" b="1" i="1" dirty="0" err="1"/>
                    <a:t>nexile</a:t>
                  </a:r>
                  <a:r>
                    <a:rPr lang="en-US" sz="800" b="1" i="1" dirty="0"/>
                    <a:t> </a:t>
                  </a:r>
                  <a:r>
                    <a:rPr lang="en-US" sz="800" b="1" dirty="0"/>
                    <a:t>CAG:348</a:t>
                  </a:r>
                </a:p>
              </p:txBody>
            </p:sp>
            <p:sp>
              <p:nvSpPr>
                <p:cNvPr id="44" name="TextBox 43">
                  <a:extLst>
                    <a:ext uri="{FF2B5EF4-FFF2-40B4-BE49-F238E27FC236}">
                      <a16:creationId xmlns:a16="http://schemas.microsoft.com/office/drawing/2014/main" id="{56C79501-2EEA-CE80-F5CF-E1947E16E25A}"/>
                    </a:ext>
                  </a:extLst>
                </p:cNvPr>
                <p:cNvSpPr txBox="1"/>
                <p:nvPr/>
              </p:nvSpPr>
              <p:spPr>
                <a:xfrm>
                  <a:off x="4484374" y="5053680"/>
                  <a:ext cx="1408561" cy="279736"/>
                </a:xfrm>
                <a:prstGeom prst="rect">
                  <a:avLst/>
                </a:prstGeom>
                <a:noFill/>
              </p:spPr>
              <p:txBody>
                <a:bodyPr wrap="none" rtlCol="0">
                  <a:spAutoFit/>
                </a:bodyPr>
                <a:lstStyle/>
                <a:p>
                  <a:r>
                    <a:rPr lang="en-US" sz="800" b="1" i="1" dirty="0"/>
                    <a:t>Bacteroides sp. </a:t>
                  </a:r>
                  <a:r>
                    <a:rPr lang="en-US" sz="800" b="1" dirty="0"/>
                    <a:t>D2</a:t>
                  </a:r>
                </a:p>
              </p:txBody>
            </p:sp>
            <p:pic>
              <p:nvPicPr>
                <p:cNvPr id="45" name="Picture 44" descr="Chart, scatter chart&#10;&#10;Description automatically generated">
                  <a:extLst>
                    <a:ext uri="{FF2B5EF4-FFF2-40B4-BE49-F238E27FC236}">
                      <a16:creationId xmlns:a16="http://schemas.microsoft.com/office/drawing/2014/main" id="{33EA50E4-1B90-0134-3714-5AF0FD218403}"/>
                    </a:ext>
                  </a:extLst>
                </p:cNvPr>
                <p:cNvPicPr>
                  <a:picLocks noChangeAspect="1"/>
                </p:cNvPicPr>
                <p:nvPr/>
              </p:nvPicPr>
              <p:blipFill rotWithShape="1">
                <a:blip r:embed="rId7"/>
                <a:srcRect l="8103" t="15289" r="7279" b="12245"/>
                <a:stretch/>
              </p:blipFill>
              <p:spPr>
                <a:xfrm>
                  <a:off x="2140367" y="3334928"/>
                  <a:ext cx="2014108" cy="1724889"/>
                </a:xfrm>
                <a:prstGeom prst="rect">
                  <a:avLst/>
                </a:prstGeom>
              </p:spPr>
            </p:pic>
            <p:pic>
              <p:nvPicPr>
                <p:cNvPr id="46" name="Picture 45" descr="Chart, scatter chart&#10;&#10;Description automatically generated">
                  <a:extLst>
                    <a:ext uri="{FF2B5EF4-FFF2-40B4-BE49-F238E27FC236}">
                      <a16:creationId xmlns:a16="http://schemas.microsoft.com/office/drawing/2014/main" id="{BF8798DB-EC27-9B7D-37D4-CA7DA8851EC2}"/>
                    </a:ext>
                  </a:extLst>
                </p:cNvPr>
                <p:cNvPicPr>
                  <a:picLocks noChangeAspect="1"/>
                </p:cNvPicPr>
                <p:nvPr/>
              </p:nvPicPr>
              <p:blipFill rotWithShape="1">
                <a:blip r:embed="rId8"/>
                <a:srcRect l="8104" t="15289" r="6734" b="12245"/>
                <a:stretch/>
              </p:blipFill>
              <p:spPr>
                <a:xfrm>
                  <a:off x="4187875" y="3344003"/>
                  <a:ext cx="2014108" cy="1713866"/>
                </a:xfrm>
                <a:prstGeom prst="rect">
                  <a:avLst/>
                </a:prstGeom>
              </p:spPr>
            </p:pic>
          </p:grpSp>
          <p:pic>
            <p:nvPicPr>
              <p:cNvPr id="48" name="Picture 47" descr="Chart, pie chart&#10;&#10;Description automatically generated">
                <a:extLst>
                  <a:ext uri="{FF2B5EF4-FFF2-40B4-BE49-F238E27FC236}">
                    <a16:creationId xmlns:a16="http://schemas.microsoft.com/office/drawing/2014/main" id="{FC1B5265-D675-A011-554B-A19314FBDC83}"/>
                  </a:ext>
                </a:extLst>
              </p:cNvPr>
              <p:cNvPicPr>
                <a:picLocks noChangeAspect="1"/>
              </p:cNvPicPr>
              <p:nvPr/>
            </p:nvPicPr>
            <p:blipFill rotWithShape="1">
              <a:blip r:embed="rId9"/>
              <a:srcRect l="497" t="352" r="5582" b="-1"/>
              <a:stretch/>
            </p:blipFill>
            <p:spPr>
              <a:xfrm>
                <a:off x="6003510" y="2684766"/>
                <a:ext cx="1955565" cy="1555205"/>
              </a:xfrm>
              <a:prstGeom prst="rect">
                <a:avLst/>
              </a:prstGeom>
            </p:spPr>
          </p:pic>
        </p:grpSp>
        <p:sp>
          <p:nvSpPr>
            <p:cNvPr id="53" name="TextBox 52">
              <a:extLst>
                <a:ext uri="{FF2B5EF4-FFF2-40B4-BE49-F238E27FC236}">
                  <a16:creationId xmlns:a16="http://schemas.microsoft.com/office/drawing/2014/main" id="{0F7E4A14-C1A9-7D8B-8CD9-C2B623BD19F7}"/>
                </a:ext>
              </a:extLst>
            </p:cNvPr>
            <p:cNvSpPr txBox="1"/>
            <p:nvPr/>
          </p:nvSpPr>
          <p:spPr>
            <a:xfrm>
              <a:off x="2214342" y="4346525"/>
              <a:ext cx="5118848" cy="276999"/>
            </a:xfrm>
            <a:prstGeom prst="rect">
              <a:avLst/>
            </a:prstGeom>
            <a:noFill/>
          </p:spPr>
          <p:txBody>
            <a:bodyPr wrap="square" rtlCol="0">
              <a:spAutoFit/>
            </a:bodyPr>
            <a:lstStyle/>
            <a:p>
              <a:pPr algn="ctr"/>
              <a:r>
                <a:rPr lang="en-US" sz="1200" i="1" dirty="0"/>
                <a:t>Clostridium</a:t>
              </a:r>
              <a:r>
                <a:rPr lang="en-US" sz="1200" dirty="0"/>
                <a:t> and </a:t>
              </a:r>
              <a:r>
                <a:rPr lang="en-US" sz="1200" i="1" dirty="0" err="1"/>
                <a:t>Bacterioides</a:t>
              </a:r>
              <a:r>
                <a:rPr lang="en-US" sz="1200" dirty="0"/>
                <a:t> enrichment and viral persistence</a:t>
              </a:r>
            </a:p>
          </p:txBody>
        </p:sp>
      </p:grpSp>
      <p:sp>
        <p:nvSpPr>
          <p:cNvPr id="4" name="Slide Number Placeholder 3">
            <a:extLst>
              <a:ext uri="{FF2B5EF4-FFF2-40B4-BE49-F238E27FC236}">
                <a16:creationId xmlns:a16="http://schemas.microsoft.com/office/drawing/2014/main" id="{78AD6F57-0924-F512-1AD9-26E8D5497CC4}"/>
              </a:ext>
            </a:extLst>
          </p:cNvPr>
          <p:cNvSpPr>
            <a:spLocks noGrp="1"/>
          </p:cNvSpPr>
          <p:nvPr>
            <p:ph type="sldNum" sz="quarter" idx="4"/>
          </p:nvPr>
        </p:nvSpPr>
        <p:spPr/>
        <p:txBody>
          <a:bodyPr/>
          <a:lstStyle/>
          <a:p>
            <a:fld id="{5339919A-1AF4-8143-B305-C972D12AEE0C}" type="slidenum">
              <a:rPr lang="en-US" smtClean="0"/>
              <a:pPr/>
              <a:t>10</a:t>
            </a:fld>
            <a:endParaRPr lang="en-US"/>
          </a:p>
        </p:txBody>
      </p:sp>
    </p:spTree>
    <p:extLst>
      <p:ext uri="{BB962C8B-B14F-4D97-AF65-F5344CB8AC3E}">
        <p14:creationId xmlns:p14="http://schemas.microsoft.com/office/powerpoint/2010/main" val="130916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2A9F-C3FA-F844-B02D-E1E0CD29911A}"/>
              </a:ext>
            </a:extLst>
          </p:cNvPr>
          <p:cNvSpPr>
            <a:spLocks noGrp="1"/>
          </p:cNvSpPr>
          <p:nvPr>
            <p:ph type="title"/>
          </p:nvPr>
        </p:nvSpPr>
        <p:spPr>
          <a:xfrm>
            <a:off x="79513" y="0"/>
            <a:ext cx="8965096" cy="946216"/>
          </a:xfrm>
        </p:spPr>
        <p:txBody>
          <a:bodyPr/>
          <a:lstStyle/>
          <a:p>
            <a:pPr algn="ctr"/>
            <a:r>
              <a:rPr lang="en-US" dirty="0">
                <a:latin typeface="Arial" panose="020B0604020202020204" pitchFamily="34" charset="0"/>
                <a:cs typeface="Arial" panose="020B0604020202020204" pitchFamily="34" charset="0"/>
              </a:rPr>
              <a:t>Microbial biosynthetic pathways are enriched in patients with low viral load</a:t>
            </a:r>
            <a:endParaRPr lang="en-US" dirty="0"/>
          </a:p>
        </p:txBody>
      </p:sp>
      <p:cxnSp>
        <p:nvCxnSpPr>
          <p:cNvPr id="54" name="Straight Arrow Connector 53">
            <a:extLst>
              <a:ext uri="{FF2B5EF4-FFF2-40B4-BE49-F238E27FC236}">
                <a16:creationId xmlns:a16="http://schemas.microsoft.com/office/drawing/2014/main" id="{3DAB42DF-2506-00F2-CBB4-DE1DBC2CCB94}"/>
              </a:ext>
            </a:extLst>
          </p:cNvPr>
          <p:cNvCxnSpPr>
            <a:cxnSpLocks/>
          </p:cNvCxnSpPr>
          <p:nvPr/>
        </p:nvCxnSpPr>
        <p:spPr>
          <a:xfrm>
            <a:off x="3480586" y="1594825"/>
            <a:ext cx="0" cy="19538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AE816EB-DAE2-6047-F38C-667138A6D6FF}"/>
              </a:ext>
            </a:extLst>
          </p:cNvPr>
          <p:cNvSpPr txBox="1"/>
          <p:nvPr/>
        </p:nvSpPr>
        <p:spPr>
          <a:xfrm>
            <a:off x="2965276" y="1071605"/>
            <a:ext cx="1030620" cy="523220"/>
          </a:xfrm>
          <a:prstGeom prst="rect">
            <a:avLst/>
          </a:prstGeom>
          <a:noFill/>
        </p:spPr>
        <p:txBody>
          <a:bodyPr wrap="square" rtlCol="0">
            <a:spAutoFit/>
          </a:bodyPr>
          <a:lstStyle/>
          <a:p>
            <a:pPr algn="ctr"/>
            <a:r>
              <a:rPr lang="en-US" sz="1400" dirty="0"/>
              <a:t>Low viral load</a:t>
            </a:r>
          </a:p>
        </p:txBody>
      </p:sp>
      <p:sp>
        <p:nvSpPr>
          <p:cNvPr id="56" name="TextBox 55">
            <a:extLst>
              <a:ext uri="{FF2B5EF4-FFF2-40B4-BE49-F238E27FC236}">
                <a16:creationId xmlns:a16="http://schemas.microsoft.com/office/drawing/2014/main" id="{B6A1AE97-71C8-D500-55F9-1D6D724A03FE}"/>
              </a:ext>
            </a:extLst>
          </p:cNvPr>
          <p:cNvSpPr txBox="1"/>
          <p:nvPr/>
        </p:nvSpPr>
        <p:spPr>
          <a:xfrm>
            <a:off x="2893409" y="3548675"/>
            <a:ext cx="1027306" cy="523220"/>
          </a:xfrm>
          <a:prstGeom prst="rect">
            <a:avLst/>
          </a:prstGeom>
          <a:noFill/>
        </p:spPr>
        <p:txBody>
          <a:bodyPr wrap="square" rtlCol="0">
            <a:spAutoFit/>
          </a:bodyPr>
          <a:lstStyle/>
          <a:p>
            <a:pPr algn="ctr"/>
            <a:r>
              <a:rPr lang="en-US" sz="1400" dirty="0"/>
              <a:t>High viral load</a:t>
            </a:r>
          </a:p>
        </p:txBody>
      </p:sp>
      <p:pic>
        <p:nvPicPr>
          <p:cNvPr id="5" name="Picture 4" descr="Chart, pie chart&#10;&#10;Description automatically generated">
            <a:extLst>
              <a:ext uri="{FF2B5EF4-FFF2-40B4-BE49-F238E27FC236}">
                <a16:creationId xmlns:a16="http://schemas.microsoft.com/office/drawing/2014/main" id="{E4D80DD0-8D11-1AB4-55E8-9BC641BC8584}"/>
              </a:ext>
            </a:extLst>
          </p:cNvPr>
          <p:cNvPicPr>
            <a:picLocks noChangeAspect="1"/>
          </p:cNvPicPr>
          <p:nvPr/>
        </p:nvPicPr>
        <p:blipFill rotWithShape="1">
          <a:blip r:embed="rId3"/>
          <a:srcRect l="3427" r="1586"/>
          <a:stretch/>
        </p:blipFill>
        <p:spPr>
          <a:xfrm>
            <a:off x="1094032" y="1242495"/>
            <a:ext cx="1674311" cy="3207702"/>
          </a:xfrm>
          <a:prstGeom prst="rect">
            <a:avLst/>
          </a:prstGeom>
        </p:spPr>
      </p:pic>
      <p:pic>
        <p:nvPicPr>
          <p:cNvPr id="7" name="Picture 6" descr="Chart, scatter chart&#10;&#10;Description automatically generated">
            <a:extLst>
              <a:ext uri="{FF2B5EF4-FFF2-40B4-BE49-F238E27FC236}">
                <a16:creationId xmlns:a16="http://schemas.microsoft.com/office/drawing/2014/main" id="{E6A1475B-6658-ABAC-29F4-21404A41B9BB}"/>
              </a:ext>
            </a:extLst>
          </p:cNvPr>
          <p:cNvPicPr>
            <a:picLocks noChangeAspect="1"/>
          </p:cNvPicPr>
          <p:nvPr/>
        </p:nvPicPr>
        <p:blipFill rotWithShape="1">
          <a:blip r:embed="rId4"/>
          <a:srcRect l="5656"/>
          <a:stretch/>
        </p:blipFill>
        <p:spPr>
          <a:xfrm>
            <a:off x="3844640" y="1435385"/>
            <a:ext cx="5041646" cy="2419642"/>
          </a:xfrm>
          <a:prstGeom prst="rect">
            <a:avLst/>
          </a:prstGeom>
        </p:spPr>
      </p:pic>
      <p:sp>
        <p:nvSpPr>
          <p:cNvPr id="20" name="TextBox 19">
            <a:extLst>
              <a:ext uri="{FF2B5EF4-FFF2-40B4-BE49-F238E27FC236}">
                <a16:creationId xmlns:a16="http://schemas.microsoft.com/office/drawing/2014/main" id="{50C74D51-445B-4246-25A4-EA3063E7F60E}"/>
              </a:ext>
            </a:extLst>
          </p:cNvPr>
          <p:cNvSpPr txBox="1"/>
          <p:nvPr/>
        </p:nvSpPr>
        <p:spPr>
          <a:xfrm rot="16200000">
            <a:off x="-29900" y="1521274"/>
            <a:ext cx="1601532" cy="646331"/>
          </a:xfrm>
          <a:prstGeom prst="rect">
            <a:avLst/>
          </a:prstGeom>
          <a:noFill/>
        </p:spPr>
        <p:txBody>
          <a:bodyPr wrap="square" rtlCol="0">
            <a:spAutoFit/>
          </a:bodyPr>
          <a:lstStyle/>
          <a:p>
            <a:pPr algn="ctr"/>
            <a:r>
              <a:rPr lang="en-US" sz="1200" dirty="0"/>
              <a:t>Pathway summary associated with </a:t>
            </a:r>
            <a:r>
              <a:rPr lang="en-US" sz="1200" b="1" u="sng" dirty="0"/>
              <a:t>Low</a:t>
            </a:r>
            <a:r>
              <a:rPr lang="en-US" sz="1200" dirty="0"/>
              <a:t> viral load</a:t>
            </a:r>
          </a:p>
        </p:txBody>
      </p:sp>
      <p:sp>
        <p:nvSpPr>
          <p:cNvPr id="21" name="TextBox 20">
            <a:extLst>
              <a:ext uri="{FF2B5EF4-FFF2-40B4-BE49-F238E27FC236}">
                <a16:creationId xmlns:a16="http://schemas.microsoft.com/office/drawing/2014/main" id="{24AFD4C0-63B1-6426-F054-E0B6C548B530}"/>
              </a:ext>
            </a:extLst>
          </p:cNvPr>
          <p:cNvSpPr txBox="1"/>
          <p:nvPr/>
        </p:nvSpPr>
        <p:spPr>
          <a:xfrm rot="16200000">
            <a:off x="47793" y="3142570"/>
            <a:ext cx="1446145" cy="646331"/>
          </a:xfrm>
          <a:prstGeom prst="rect">
            <a:avLst/>
          </a:prstGeom>
          <a:noFill/>
        </p:spPr>
        <p:txBody>
          <a:bodyPr wrap="square" rtlCol="0">
            <a:spAutoFit/>
          </a:bodyPr>
          <a:lstStyle/>
          <a:p>
            <a:pPr algn="ctr"/>
            <a:r>
              <a:rPr lang="en-US" sz="1200" dirty="0"/>
              <a:t>Pathway summary associated with </a:t>
            </a:r>
            <a:r>
              <a:rPr lang="en-US" sz="1200" b="1" u="sng" dirty="0"/>
              <a:t>High</a:t>
            </a:r>
            <a:r>
              <a:rPr lang="en-US" sz="1200" dirty="0"/>
              <a:t> viral load</a:t>
            </a:r>
          </a:p>
        </p:txBody>
      </p:sp>
      <p:sp>
        <p:nvSpPr>
          <p:cNvPr id="3" name="Slide Number Placeholder 2">
            <a:extLst>
              <a:ext uri="{FF2B5EF4-FFF2-40B4-BE49-F238E27FC236}">
                <a16:creationId xmlns:a16="http://schemas.microsoft.com/office/drawing/2014/main" id="{5A8F694A-3C50-5B75-5599-CB11386FE200}"/>
              </a:ext>
            </a:extLst>
          </p:cNvPr>
          <p:cNvSpPr>
            <a:spLocks noGrp="1"/>
          </p:cNvSpPr>
          <p:nvPr>
            <p:ph type="sldNum" sz="quarter" idx="4"/>
          </p:nvPr>
        </p:nvSpPr>
        <p:spPr/>
        <p:txBody>
          <a:bodyPr/>
          <a:lstStyle/>
          <a:p>
            <a:fld id="{5339919A-1AF4-8143-B305-C972D12AEE0C}" type="slidenum">
              <a:rPr lang="en-US" smtClean="0"/>
              <a:pPr/>
              <a:t>11</a:t>
            </a:fld>
            <a:endParaRPr lang="en-US"/>
          </a:p>
        </p:txBody>
      </p:sp>
    </p:spTree>
    <p:extLst>
      <p:ext uri="{BB962C8B-B14F-4D97-AF65-F5344CB8AC3E}">
        <p14:creationId xmlns:p14="http://schemas.microsoft.com/office/powerpoint/2010/main" val="240209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2A9F-C3FA-F844-B02D-E1E0CD29911A}"/>
              </a:ext>
            </a:extLst>
          </p:cNvPr>
          <p:cNvSpPr>
            <a:spLocks noGrp="1"/>
          </p:cNvSpPr>
          <p:nvPr>
            <p:ph type="title"/>
          </p:nvPr>
        </p:nvSpPr>
        <p:spPr>
          <a:xfrm>
            <a:off x="403412" y="8965"/>
            <a:ext cx="8617345" cy="946216"/>
          </a:xfrm>
        </p:spPr>
        <p:txBody>
          <a:bodyPr/>
          <a:lstStyle/>
          <a:p>
            <a:pPr algn="ctr"/>
            <a:r>
              <a:rPr lang="en-US" dirty="0">
                <a:latin typeface="Arial" panose="020B0604020202020204" pitchFamily="34" charset="0"/>
                <a:cs typeface="Arial" panose="020B0604020202020204" pitchFamily="34" charset="0"/>
              </a:rPr>
              <a:t>Enrichment of bile acid and purine metabolites is associated with gut viral clearance over time</a:t>
            </a:r>
            <a:endParaRPr lang="en-US" dirty="0"/>
          </a:p>
        </p:txBody>
      </p:sp>
      <p:grpSp>
        <p:nvGrpSpPr>
          <p:cNvPr id="9" name="Group 8">
            <a:extLst>
              <a:ext uri="{FF2B5EF4-FFF2-40B4-BE49-F238E27FC236}">
                <a16:creationId xmlns:a16="http://schemas.microsoft.com/office/drawing/2014/main" id="{625EDD58-4C18-6821-4BBB-BADDFEF8F33C}"/>
              </a:ext>
            </a:extLst>
          </p:cNvPr>
          <p:cNvGrpSpPr/>
          <p:nvPr/>
        </p:nvGrpSpPr>
        <p:grpSpPr>
          <a:xfrm>
            <a:off x="704088" y="1100473"/>
            <a:ext cx="4488283" cy="3361800"/>
            <a:chOff x="3785089" y="974883"/>
            <a:chExt cx="4663459" cy="3514821"/>
          </a:xfrm>
        </p:grpSpPr>
        <p:pic>
          <p:nvPicPr>
            <p:cNvPr id="8" name="Picture 7" descr="Chart, diagram, scatter chart&#10;&#10;Description automatically generated">
              <a:extLst>
                <a:ext uri="{FF2B5EF4-FFF2-40B4-BE49-F238E27FC236}">
                  <a16:creationId xmlns:a16="http://schemas.microsoft.com/office/drawing/2014/main" id="{A30E4A36-9CB8-A01C-DA89-98CF7FBB457B}"/>
                </a:ext>
              </a:extLst>
            </p:cNvPr>
            <p:cNvPicPr>
              <a:picLocks noChangeAspect="1"/>
            </p:cNvPicPr>
            <p:nvPr/>
          </p:nvPicPr>
          <p:blipFill rotWithShape="1">
            <a:blip r:embed="rId3"/>
            <a:srcRect b="4880"/>
            <a:stretch/>
          </p:blipFill>
          <p:spPr>
            <a:xfrm>
              <a:off x="4572000" y="974883"/>
              <a:ext cx="3876548" cy="3514821"/>
            </a:xfrm>
            <a:prstGeom prst="rect">
              <a:avLst/>
            </a:prstGeom>
          </p:spPr>
        </p:pic>
        <p:cxnSp>
          <p:nvCxnSpPr>
            <p:cNvPr id="49" name="Straight Arrow Connector 48">
              <a:extLst>
                <a:ext uri="{FF2B5EF4-FFF2-40B4-BE49-F238E27FC236}">
                  <a16:creationId xmlns:a16="http://schemas.microsoft.com/office/drawing/2014/main" id="{229E6E99-F521-7E06-BF91-593ACCA19191}"/>
                </a:ext>
              </a:extLst>
            </p:cNvPr>
            <p:cNvCxnSpPr>
              <a:cxnSpLocks/>
            </p:cNvCxnSpPr>
            <p:nvPr/>
          </p:nvCxnSpPr>
          <p:spPr>
            <a:xfrm>
              <a:off x="4306963" y="1672625"/>
              <a:ext cx="0" cy="19538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24C1210-7B19-7FE7-E4E9-212C29FE358B}"/>
                </a:ext>
              </a:extLst>
            </p:cNvPr>
            <p:cNvSpPr txBox="1"/>
            <p:nvPr/>
          </p:nvSpPr>
          <p:spPr>
            <a:xfrm>
              <a:off x="3811106" y="1196154"/>
              <a:ext cx="1030620" cy="523220"/>
            </a:xfrm>
            <a:prstGeom prst="rect">
              <a:avLst/>
            </a:prstGeom>
            <a:noFill/>
          </p:spPr>
          <p:txBody>
            <a:bodyPr wrap="square" rtlCol="0">
              <a:spAutoFit/>
            </a:bodyPr>
            <a:lstStyle/>
            <a:p>
              <a:pPr algn="ctr"/>
              <a:r>
                <a:rPr lang="en-US" sz="1400" dirty="0"/>
                <a:t>Low viral load</a:t>
              </a:r>
            </a:p>
          </p:txBody>
        </p:sp>
        <p:sp>
          <p:nvSpPr>
            <p:cNvPr id="54" name="TextBox 53">
              <a:extLst>
                <a:ext uri="{FF2B5EF4-FFF2-40B4-BE49-F238E27FC236}">
                  <a16:creationId xmlns:a16="http://schemas.microsoft.com/office/drawing/2014/main" id="{51D9790D-A204-7AC8-2DDA-F7F514714E35}"/>
                </a:ext>
              </a:extLst>
            </p:cNvPr>
            <p:cNvSpPr txBox="1"/>
            <p:nvPr/>
          </p:nvSpPr>
          <p:spPr>
            <a:xfrm>
              <a:off x="3785089" y="3592819"/>
              <a:ext cx="1027306" cy="523220"/>
            </a:xfrm>
            <a:prstGeom prst="rect">
              <a:avLst/>
            </a:prstGeom>
            <a:noFill/>
          </p:spPr>
          <p:txBody>
            <a:bodyPr wrap="square" rtlCol="0">
              <a:spAutoFit/>
            </a:bodyPr>
            <a:lstStyle/>
            <a:p>
              <a:pPr algn="ctr"/>
              <a:r>
                <a:rPr lang="en-US" sz="1400" dirty="0"/>
                <a:t>High viral load</a:t>
              </a:r>
            </a:p>
          </p:txBody>
        </p:sp>
      </p:grpSp>
      <p:sp>
        <p:nvSpPr>
          <p:cNvPr id="55" name="Text Placeholder 2">
            <a:extLst>
              <a:ext uri="{FF2B5EF4-FFF2-40B4-BE49-F238E27FC236}">
                <a16:creationId xmlns:a16="http://schemas.microsoft.com/office/drawing/2014/main" id="{3A0422B7-325E-B470-5398-E3BCC6CB095D}"/>
              </a:ext>
            </a:extLst>
          </p:cNvPr>
          <p:cNvSpPr txBox="1">
            <a:spLocks/>
          </p:cNvSpPr>
          <p:nvPr/>
        </p:nvSpPr>
        <p:spPr>
          <a:xfrm>
            <a:off x="5374299" y="1450066"/>
            <a:ext cx="3242927" cy="2662614"/>
          </a:xfrm>
          <a:prstGeom prst="rect">
            <a:avLst/>
          </a:prstGeom>
        </p:spPr>
        <p:txBody>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tx2"/>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tx2"/>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tx2"/>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Wingdings" pitchFamily="2" charset="2"/>
              <a:buChar char="v"/>
            </a:pPr>
            <a:r>
              <a:rPr lang="en-US" b="0" dirty="0">
                <a:solidFill>
                  <a:schemeClr val="tx1"/>
                </a:solidFill>
              </a:rPr>
              <a:t>Higher concentration of antibiotics such as Azithromycin and their derivatives associated with higher gut viral persistence</a:t>
            </a:r>
          </a:p>
          <a:p>
            <a:pPr marL="285750" indent="-285750">
              <a:buFont typeface="Wingdings" pitchFamily="2" charset="2"/>
              <a:buChar char="v"/>
            </a:pPr>
            <a:r>
              <a:rPr lang="en-US" b="0" dirty="0">
                <a:solidFill>
                  <a:schemeClr val="tx1"/>
                </a:solidFill>
              </a:rPr>
              <a:t>Higher concentration of other metabolites specifically metabolites involved in normal human metabolism associated with viral clearance</a:t>
            </a:r>
            <a:endParaRPr lang="en-US" dirty="0"/>
          </a:p>
        </p:txBody>
      </p:sp>
      <p:sp>
        <p:nvSpPr>
          <p:cNvPr id="3" name="Slide Number Placeholder 2">
            <a:extLst>
              <a:ext uri="{FF2B5EF4-FFF2-40B4-BE49-F238E27FC236}">
                <a16:creationId xmlns:a16="http://schemas.microsoft.com/office/drawing/2014/main" id="{2BAA8E8F-01AD-B818-6E42-4F29B6ACF720}"/>
              </a:ext>
            </a:extLst>
          </p:cNvPr>
          <p:cNvSpPr>
            <a:spLocks noGrp="1"/>
          </p:cNvSpPr>
          <p:nvPr>
            <p:ph type="sldNum" sz="quarter" idx="4"/>
          </p:nvPr>
        </p:nvSpPr>
        <p:spPr/>
        <p:txBody>
          <a:bodyPr/>
          <a:lstStyle/>
          <a:p>
            <a:fld id="{5339919A-1AF4-8143-B305-C972D12AEE0C}" type="slidenum">
              <a:rPr lang="en-US" smtClean="0"/>
              <a:pPr/>
              <a:t>12</a:t>
            </a:fld>
            <a:endParaRPr lang="en-US"/>
          </a:p>
        </p:txBody>
      </p:sp>
    </p:spTree>
    <p:extLst>
      <p:ext uri="{BB962C8B-B14F-4D97-AF65-F5344CB8AC3E}">
        <p14:creationId xmlns:p14="http://schemas.microsoft.com/office/powerpoint/2010/main" val="177384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2A9F-C3FA-F844-B02D-E1E0CD29911A}"/>
              </a:ext>
            </a:extLst>
          </p:cNvPr>
          <p:cNvSpPr>
            <a:spLocks noGrp="1"/>
          </p:cNvSpPr>
          <p:nvPr>
            <p:ph type="title"/>
          </p:nvPr>
        </p:nvSpPr>
        <p:spPr>
          <a:xfrm>
            <a:off x="630936" y="0"/>
            <a:ext cx="8255350" cy="946216"/>
          </a:xfrm>
        </p:spPr>
        <p:txBody>
          <a:bodyPr/>
          <a:lstStyle/>
          <a:p>
            <a:pPr algn="ctr"/>
            <a:r>
              <a:rPr lang="en-US" dirty="0">
                <a:latin typeface="Arial" panose="020B0604020202020204" pitchFamily="34" charset="0"/>
                <a:cs typeface="Arial" panose="020B0604020202020204" pitchFamily="34" charset="0"/>
              </a:rPr>
              <a:t>Summary</a:t>
            </a:r>
            <a:endParaRPr lang="en-US" dirty="0"/>
          </a:p>
        </p:txBody>
      </p:sp>
      <p:sp>
        <p:nvSpPr>
          <p:cNvPr id="3" name="Rectangle 2">
            <a:extLst>
              <a:ext uri="{FF2B5EF4-FFF2-40B4-BE49-F238E27FC236}">
                <a16:creationId xmlns:a16="http://schemas.microsoft.com/office/drawing/2014/main" id="{F6198E72-1A9A-3F1C-F5E8-673A8B2D1FF5}"/>
              </a:ext>
            </a:extLst>
          </p:cNvPr>
          <p:cNvSpPr/>
          <p:nvPr/>
        </p:nvSpPr>
        <p:spPr>
          <a:xfrm>
            <a:off x="3281132" y="1114883"/>
            <a:ext cx="2954958" cy="5101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Microbial and metabolite features</a:t>
            </a:r>
          </a:p>
        </p:txBody>
      </p:sp>
      <p:cxnSp>
        <p:nvCxnSpPr>
          <p:cNvPr id="6" name="Straight Arrow Connector 5">
            <a:extLst>
              <a:ext uri="{FF2B5EF4-FFF2-40B4-BE49-F238E27FC236}">
                <a16:creationId xmlns:a16="http://schemas.microsoft.com/office/drawing/2014/main" id="{CA1B00B5-0DC3-A692-833E-6E0E2D335399}"/>
              </a:ext>
            </a:extLst>
          </p:cNvPr>
          <p:cNvCxnSpPr>
            <a:cxnSpLocks/>
            <a:endCxn id="16" idx="0"/>
          </p:cNvCxnSpPr>
          <p:nvPr/>
        </p:nvCxnSpPr>
        <p:spPr>
          <a:xfrm flipH="1">
            <a:off x="2222353" y="1610690"/>
            <a:ext cx="2536258" cy="7022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C758C49-C254-44A5-141A-F67F82CE28C8}"/>
              </a:ext>
            </a:extLst>
          </p:cNvPr>
          <p:cNvCxnSpPr>
            <a:cxnSpLocks/>
            <a:endCxn id="17" idx="0"/>
          </p:cNvCxnSpPr>
          <p:nvPr/>
        </p:nvCxnSpPr>
        <p:spPr>
          <a:xfrm>
            <a:off x="4758611" y="1610690"/>
            <a:ext cx="2497757" cy="702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68D5A78-E44F-CE0C-ED01-069BA5D4E21E}"/>
              </a:ext>
            </a:extLst>
          </p:cNvPr>
          <p:cNvSpPr/>
          <p:nvPr/>
        </p:nvSpPr>
        <p:spPr>
          <a:xfrm>
            <a:off x="1082952" y="2312892"/>
            <a:ext cx="2278801" cy="51013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Promotes SARS-CoV2 persistence</a:t>
            </a:r>
          </a:p>
        </p:txBody>
      </p:sp>
      <p:sp>
        <p:nvSpPr>
          <p:cNvPr id="17" name="Rectangle 16">
            <a:extLst>
              <a:ext uri="{FF2B5EF4-FFF2-40B4-BE49-F238E27FC236}">
                <a16:creationId xmlns:a16="http://schemas.microsoft.com/office/drawing/2014/main" id="{D12B7934-066B-197A-973E-834231830E1C}"/>
              </a:ext>
            </a:extLst>
          </p:cNvPr>
          <p:cNvSpPr/>
          <p:nvPr/>
        </p:nvSpPr>
        <p:spPr>
          <a:xfrm>
            <a:off x="6116967" y="2312891"/>
            <a:ext cx="2278801" cy="5101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Promotes colonization resistance</a:t>
            </a:r>
          </a:p>
        </p:txBody>
      </p:sp>
      <p:sp>
        <p:nvSpPr>
          <p:cNvPr id="18" name="TextBox 17">
            <a:extLst>
              <a:ext uri="{FF2B5EF4-FFF2-40B4-BE49-F238E27FC236}">
                <a16:creationId xmlns:a16="http://schemas.microsoft.com/office/drawing/2014/main" id="{4ED7572D-273E-4A5D-7DBB-E4D301CFBB4D}"/>
              </a:ext>
            </a:extLst>
          </p:cNvPr>
          <p:cNvSpPr txBox="1"/>
          <p:nvPr/>
        </p:nvSpPr>
        <p:spPr>
          <a:xfrm>
            <a:off x="797094" y="3074510"/>
            <a:ext cx="3719683" cy="1384995"/>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t>Higher antibiotics usage</a:t>
            </a:r>
          </a:p>
          <a:p>
            <a:pPr marL="285750" indent="-285750" algn="l">
              <a:buFont typeface="Arial" panose="020B0604020202020204" pitchFamily="34" charset="0"/>
              <a:buChar char="•"/>
            </a:pPr>
            <a:r>
              <a:rPr lang="en-US" sz="1400" i="1" dirty="0"/>
              <a:t>Clostridium</a:t>
            </a:r>
            <a:r>
              <a:rPr lang="en-US" sz="1400" dirty="0"/>
              <a:t> and </a:t>
            </a:r>
            <a:r>
              <a:rPr lang="en-US" sz="1400" i="1" dirty="0"/>
              <a:t>Bacteroides</a:t>
            </a:r>
            <a:r>
              <a:rPr lang="en-US" sz="1400" dirty="0"/>
              <a:t> enrichment</a:t>
            </a:r>
          </a:p>
          <a:p>
            <a:pPr marL="285750" indent="-285750" algn="l">
              <a:buFont typeface="Arial" panose="020B0604020202020204" pitchFamily="34" charset="0"/>
              <a:buChar char="•"/>
            </a:pPr>
            <a:r>
              <a:rPr lang="en-US" sz="1400" dirty="0"/>
              <a:t>Degradation pathways specifically degradation of simple polysaccharides</a:t>
            </a:r>
          </a:p>
          <a:p>
            <a:pPr marL="285750" indent="-285750" algn="l">
              <a:buFont typeface="Arial" panose="020B0604020202020204" pitchFamily="34" charset="0"/>
              <a:buChar char="•"/>
            </a:pPr>
            <a:r>
              <a:rPr lang="en-US" sz="1400" dirty="0"/>
              <a:t>Higher intensity of antibiotics or their derivates</a:t>
            </a:r>
          </a:p>
        </p:txBody>
      </p:sp>
      <p:sp>
        <p:nvSpPr>
          <p:cNvPr id="22" name="TextBox 21">
            <a:extLst>
              <a:ext uri="{FF2B5EF4-FFF2-40B4-BE49-F238E27FC236}">
                <a16:creationId xmlns:a16="http://schemas.microsoft.com/office/drawing/2014/main" id="{78F04C36-2A87-48F8-1AC3-3A9A7E10C0E0}"/>
              </a:ext>
            </a:extLst>
          </p:cNvPr>
          <p:cNvSpPr txBox="1"/>
          <p:nvPr/>
        </p:nvSpPr>
        <p:spPr>
          <a:xfrm>
            <a:off x="5166603" y="3063023"/>
            <a:ext cx="3719683" cy="1384995"/>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t>Low/No antibiotics</a:t>
            </a:r>
          </a:p>
          <a:p>
            <a:pPr marL="285750" indent="-285750">
              <a:buFont typeface="Arial" panose="020B0604020202020204" pitchFamily="34" charset="0"/>
              <a:buChar char="•"/>
            </a:pPr>
            <a:r>
              <a:rPr lang="en-US" sz="1400" i="1" dirty="0"/>
              <a:t>Prevotella</a:t>
            </a:r>
            <a:r>
              <a:rPr lang="en-US" sz="1400" dirty="0"/>
              <a:t> enrichment</a:t>
            </a:r>
          </a:p>
          <a:p>
            <a:pPr marL="285750" indent="-285750">
              <a:buFont typeface="Arial" panose="020B0604020202020204" pitchFamily="34" charset="0"/>
              <a:buChar char="•"/>
            </a:pPr>
            <a:r>
              <a:rPr lang="en-US" sz="1400" dirty="0"/>
              <a:t>Biosynthetic pathways specifically synthesis of SCFAs and Glucosamine</a:t>
            </a:r>
          </a:p>
          <a:p>
            <a:pPr marL="285750" indent="-285750" algn="l">
              <a:buFont typeface="Arial" panose="020B0604020202020204" pitchFamily="34" charset="0"/>
              <a:buChar char="•"/>
            </a:pPr>
            <a:r>
              <a:rPr lang="en-US" sz="1400" dirty="0"/>
              <a:t>Higher intensities of metabolites involved in bile acid and purine metabolism</a:t>
            </a:r>
          </a:p>
        </p:txBody>
      </p:sp>
      <p:sp>
        <p:nvSpPr>
          <p:cNvPr id="4" name="Slide Number Placeholder 3">
            <a:extLst>
              <a:ext uri="{FF2B5EF4-FFF2-40B4-BE49-F238E27FC236}">
                <a16:creationId xmlns:a16="http://schemas.microsoft.com/office/drawing/2014/main" id="{B4F655BE-398B-10B2-689E-9317406231EE}"/>
              </a:ext>
            </a:extLst>
          </p:cNvPr>
          <p:cNvSpPr>
            <a:spLocks noGrp="1"/>
          </p:cNvSpPr>
          <p:nvPr>
            <p:ph type="sldNum" sz="quarter" idx="4"/>
          </p:nvPr>
        </p:nvSpPr>
        <p:spPr/>
        <p:txBody>
          <a:bodyPr/>
          <a:lstStyle/>
          <a:p>
            <a:fld id="{5339919A-1AF4-8143-B305-C972D12AEE0C}" type="slidenum">
              <a:rPr lang="en-US" smtClean="0"/>
              <a:pPr/>
              <a:t>13</a:t>
            </a:fld>
            <a:endParaRPr lang="en-US"/>
          </a:p>
        </p:txBody>
      </p:sp>
    </p:spTree>
    <p:extLst>
      <p:ext uri="{BB962C8B-B14F-4D97-AF65-F5344CB8AC3E}">
        <p14:creationId xmlns:p14="http://schemas.microsoft.com/office/powerpoint/2010/main" val="83606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sky, outdoor, road, city&#10;&#10;Description automatically generated">
            <a:extLst>
              <a:ext uri="{FF2B5EF4-FFF2-40B4-BE49-F238E27FC236}">
                <a16:creationId xmlns:a16="http://schemas.microsoft.com/office/drawing/2014/main" id="{ACBAE6A8-E162-1C4B-8A6A-3BCEE709AA42}"/>
              </a:ext>
            </a:extLst>
          </p:cNvPr>
          <p:cNvPicPr>
            <a:picLocks noGrp="1" noChangeAspect="1"/>
          </p:cNvPicPr>
          <p:nvPr>
            <p:ph type="pic" idx="1"/>
          </p:nvPr>
        </p:nvPicPr>
        <p:blipFill>
          <a:blip r:embed="rId2"/>
          <a:srcRect t="277" b="277"/>
          <a:stretch>
            <a:fillRect/>
          </a:stretch>
        </p:blipFill>
        <p:spPr>
          <a:xfrm>
            <a:off x="0" y="938693"/>
            <a:ext cx="9144000" cy="3660915"/>
          </a:xfrm>
          <a:prstGeom prst="rect">
            <a:avLst/>
          </a:prstGeom>
        </p:spPr>
      </p:pic>
      <p:sp>
        <p:nvSpPr>
          <p:cNvPr id="2" name="Title 1">
            <a:extLst>
              <a:ext uri="{FF2B5EF4-FFF2-40B4-BE49-F238E27FC236}">
                <a16:creationId xmlns:a16="http://schemas.microsoft.com/office/drawing/2014/main" id="{17BEC0F5-6305-D447-931F-6F5466C956F2}"/>
              </a:ext>
            </a:extLst>
          </p:cNvPr>
          <p:cNvSpPr>
            <a:spLocks noGrp="1"/>
          </p:cNvSpPr>
          <p:nvPr>
            <p:ph type="title"/>
          </p:nvPr>
        </p:nvSpPr>
        <p:spPr/>
        <p:txBody>
          <a:bodyPr/>
          <a:lstStyle/>
          <a:p>
            <a:pPr algn="ctr"/>
            <a:r>
              <a:rPr lang="en-US" dirty="0"/>
              <a:t>Acknowledgments</a:t>
            </a:r>
          </a:p>
        </p:txBody>
      </p:sp>
      <p:sp>
        <p:nvSpPr>
          <p:cNvPr id="8" name="TextBox 7">
            <a:extLst>
              <a:ext uri="{FF2B5EF4-FFF2-40B4-BE49-F238E27FC236}">
                <a16:creationId xmlns:a16="http://schemas.microsoft.com/office/drawing/2014/main" id="{7FDCC294-4BB6-C687-3B01-B20C21AB2A9F}"/>
              </a:ext>
            </a:extLst>
          </p:cNvPr>
          <p:cNvSpPr txBox="1"/>
          <p:nvPr/>
        </p:nvSpPr>
        <p:spPr>
          <a:xfrm>
            <a:off x="101461" y="971312"/>
            <a:ext cx="4632585" cy="1415772"/>
          </a:xfrm>
          <a:prstGeom prst="rect">
            <a:avLst/>
          </a:prstGeom>
          <a:noFill/>
        </p:spPr>
        <p:txBody>
          <a:bodyPr wrap="square">
            <a:spAutoFit/>
          </a:bodyPr>
          <a:lstStyle/>
          <a:p>
            <a:pPr algn="ctr"/>
            <a:r>
              <a:rPr lang="en-US" sz="1600" b="1" u="sng" dirty="0"/>
              <a:t>Cedars-Sinai</a:t>
            </a:r>
          </a:p>
          <a:p>
            <a:endParaRPr lang="en-US" sz="1400" dirty="0"/>
          </a:p>
          <a:p>
            <a:r>
              <a:rPr lang="en-US" sz="1400" dirty="0"/>
              <a:t>Suzanne Devkota, PhD		David Underhill, PhD</a:t>
            </a:r>
          </a:p>
          <a:p>
            <a:r>
              <a:rPr lang="en-US" sz="1400" dirty="0"/>
              <a:t>Anthony Martin, PhD			Kate </a:t>
            </a:r>
            <a:r>
              <a:rPr lang="en-US" sz="1400" dirty="0" err="1"/>
              <a:t>Legree</a:t>
            </a:r>
            <a:r>
              <a:rPr lang="en-US" sz="1400" dirty="0"/>
              <a:t>, PhD</a:t>
            </a:r>
          </a:p>
          <a:p>
            <a:r>
              <a:rPr lang="en-US" sz="1400" dirty="0"/>
              <a:t>Jacob Moskowitz, DVM/PhD		Peter Chen, MD</a:t>
            </a:r>
          </a:p>
          <a:p>
            <a:r>
              <a:rPr lang="en-US" sz="1400" dirty="0"/>
              <a:t>Stephanie Bora, </a:t>
            </a:r>
            <a:r>
              <a:rPr lang="en-US" sz="1400" dirty="0" err="1"/>
              <a:t>Ph.D</a:t>
            </a:r>
            <a:endParaRPr lang="en-US" sz="1400" dirty="0"/>
          </a:p>
        </p:txBody>
      </p:sp>
      <p:sp>
        <p:nvSpPr>
          <p:cNvPr id="11" name="TextBox 10">
            <a:extLst>
              <a:ext uri="{FF2B5EF4-FFF2-40B4-BE49-F238E27FC236}">
                <a16:creationId xmlns:a16="http://schemas.microsoft.com/office/drawing/2014/main" id="{BB4D0328-069A-5D88-96BA-3F44FAC01292}"/>
              </a:ext>
            </a:extLst>
          </p:cNvPr>
          <p:cNvSpPr txBox="1"/>
          <p:nvPr/>
        </p:nvSpPr>
        <p:spPr>
          <a:xfrm>
            <a:off x="5236256" y="972418"/>
            <a:ext cx="3575824" cy="1200329"/>
          </a:xfrm>
          <a:prstGeom prst="rect">
            <a:avLst/>
          </a:prstGeom>
          <a:noFill/>
        </p:spPr>
        <p:txBody>
          <a:bodyPr wrap="square">
            <a:spAutoFit/>
          </a:bodyPr>
          <a:lstStyle/>
          <a:p>
            <a:pPr algn="ctr"/>
            <a:r>
              <a:rPr lang="en-US" sz="1600" b="1" u="sng" dirty="0"/>
              <a:t>Univ of California-San Diego</a:t>
            </a:r>
          </a:p>
          <a:p>
            <a:endParaRPr lang="en-US" sz="1400" dirty="0"/>
          </a:p>
          <a:p>
            <a:pPr algn="ctr"/>
            <a:r>
              <a:rPr lang="en-US" sz="1400" dirty="0"/>
              <a:t>Rob Knight, PhD</a:t>
            </a:r>
          </a:p>
          <a:p>
            <a:pPr algn="ctr"/>
            <a:r>
              <a:rPr lang="en-US" sz="1400" dirty="0"/>
              <a:t>Pieter </a:t>
            </a:r>
            <a:r>
              <a:rPr lang="en-US" sz="1400" dirty="0" err="1"/>
              <a:t>Dorrestein</a:t>
            </a:r>
            <a:r>
              <a:rPr lang="en-US" sz="1400" dirty="0"/>
              <a:t>, PhD</a:t>
            </a:r>
          </a:p>
          <a:p>
            <a:endParaRPr lang="en-US" sz="1400" dirty="0"/>
          </a:p>
        </p:txBody>
      </p:sp>
      <p:sp>
        <p:nvSpPr>
          <p:cNvPr id="3" name="Slide Number Placeholder 2">
            <a:extLst>
              <a:ext uri="{FF2B5EF4-FFF2-40B4-BE49-F238E27FC236}">
                <a16:creationId xmlns:a16="http://schemas.microsoft.com/office/drawing/2014/main" id="{311911B6-91EC-34A3-4741-2FF47540F6C6}"/>
              </a:ext>
            </a:extLst>
          </p:cNvPr>
          <p:cNvSpPr>
            <a:spLocks noGrp="1"/>
          </p:cNvSpPr>
          <p:nvPr>
            <p:ph type="sldNum" sz="quarter" idx="4"/>
          </p:nvPr>
        </p:nvSpPr>
        <p:spPr/>
        <p:txBody>
          <a:bodyPr/>
          <a:lstStyle/>
          <a:p>
            <a:fld id="{5339919A-1AF4-8143-B305-C972D12AEE0C}" type="slidenum">
              <a:rPr lang="en-US" smtClean="0"/>
              <a:pPr/>
              <a:t>14</a:t>
            </a:fld>
            <a:endParaRPr lang="en-US"/>
          </a:p>
        </p:txBody>
      </p:sp>
    </p:spTree>
    <p:extLst>
      <p:ext uri="{BB962C8B-B14F-4D97-AF65-F5344CB8AC3E}">
        <p14:creationId xmlns:p14="http://schemas.microsoft.com/office/powerpoint/2010/main" val="393572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3E103A-A1EB-8142-822E-3F8A9AE34412}"/>
              </a:ext>
            </a:extLst>
          </p:cNvPr>
          <p:cNvSpPr>
            <a:spLocks noGrp="1"/>
          </p:cNvSpPr>
          <p:nvPr>
            <p:ph type="title"/>
          </p:nvPr>
        </p:nvSpPr>
        <p:spPr>
          <a:xfrm>
            <a:off x="609600" y="0"/>
            <a:ext cx="7905750" cy="937260"/>
          </a:xfrm>
        </p:spPr>
        <p:txBody>
          <a:bodyPr/>
          <a:lstStyle/>
          <a:p>
            <a:r>
              <a:rPr lang="en-US" dirty="0"/>
              <a:t>Background: COVID-19 associated respiratory and gastrointestinal symptoms and longer viral </a:t>
            </a:r>
            <a:r>
              <a:rPr lang="en-US" b="1" dirty="0"/>
              <a:t>RNA positivity rates </a:t>
            </a:r>
            <a:r>
              <a:rPr lang="en-US" dirty="0"/>
              <a:t>in fecal samples</a:t>
            </a:r>
          </a:p>
        </p:txBody>
      </p:sp>
      <p:pic>
        <p:nvPicPr>
          <p:cNvPr id="9" name="Picture 8" descr="Diagram&#10;&#10;Description automatically generated">
            <a:extLst>
              <a:ext uri="{FF2B5EF4-FFF2-40B4-BE49-F238E27FC236}">
                <a16:creationId xmlns:a16="http://schemas.microsoft.com/office/drawing/2014/main" id="{C5DE58F2-3408-8087-D182-5292388B3727}"/>
              </a:ext>
            </a:extLst>
          </p:cNvPr>
          <p:cNvPicPr>
            <a:picLocks noChangeAspect="1"/>
          </p:cNvPicPr>
          <p:nvPr/>
        </p:nvPicPr>
        <p:blipFill>
          <a:blip r:embed="rId3"/>
          <a:stretch>
            <a:fillRect/>
          </a:stretch>
        </p:blipFill>
        <p:spPr>
          <a:xfrm>
            <a:off x="523336" y="1229871"/>
            <a:ext cx="4622800" cy="3050095"/>
          </a:xfrm>
          <a:prstGeom prst="rect">
            <a:avLst/>
          </a:prstGeom>
        </p:spPr>
      </p:pic>
      <p:sp>
        <p:nvSpPr>
          <p:cNvPr id="10" name="TextBox 9">
            <a:extLst>
              <a:ext uri="{FF2B5EF4-FFF2-40B4-BE49-F238E27FC236}">
                <a16:creationId xmlns:a16="http://schemas.microsoft.com/office/drawing/2014/main" id="{3811A1E1-0841-A495-2245-EFB6F52033AB}"/>
              </a:ext>
            </a:extLst>
          </p:cNvPr>
          <p:cNvSpPr txBox="1"/>
          <p:nvPr/>
        </p:nvSpPr>
        <p:spPr>
          <a:xfrm>
            <a:off x="264160" y="4274996"/>
            <a:ext cx="1146468" cy="246221"/>
          </a:xfrm>
          <a:prstGeom prst="rect">
            <a:avLst/>
          </a:prstGeom>
          <a:noFill/>
        </p:spPr>
        <p:txBody>
          <a:bodyPr wrap="none" rtlCol="0">
            <a:spAutoFit/>
          </a:bodyPr>
          <a:lstStyle/>
          <a:p>
            <a:pPr algn="l"/>
            <a:r>
              <a:rPr lang="en-US" sz="1000" dirty="0">
                <a:solidFill>
                  <a:schemeClr val="accent2"/>
                </a:solidFill>
              </a:rPr>
              <a:t>Wang </a:t>
            </a:r>
            <a:r>
              <a:rPr lang="en-US" sz="1000" i="1" dirty="0">
                <a:solidFill>
                  <a:schemeClr val="accent2"/>
                </a:solidFill>
              </a:rPr>
              <a:t>et al</a:t>
            </a:r>
            <a:r>
              <a:rPr lang="en-US" sz="1000" dirty="0">
                <a:solidFill>
                  <a:schemeClr val="accent2"/>
                </a:solidFill>
              </a:rPr>
              <a:t>. 2022</a:t>
            </a:r>
          </a:p>
        </p:txBody>
      </p:sp>
      <p:grpSp>
        <p:nvGrpSpPr>
          <p:cNvPr id="15" name="Group 14">
            <a:extLst>
              <a:ext uri="{FF2B5EF4-FFF2-40B4-BE49-F238E27FC236}">
                <a16:creationId xmlns:a16="http://schemas.microsoft.com/office/drawing/2014/main" id="{2D5AEBF1-3281-965D-6D80-4B89B1A4C37B}"/>
              </a:ext>
            </a:extLst>
          </p:cNvPr>
          <p:cNvGrpSpPr/>
          <p:nvPr/>
        </p:nvGrpSpPr>
        <p:grpSpPr>
          <a:xfrm>
            <a:off x="5252484" y="1144791"/>
            <a:ext cx="3740150" cy="3376426"/>
            <a:chOff x="5146136" y="1707226"/>
            <a:chExt cx="3740150" cy="3376426"/>
          </a:xfrm>
        </p:grpSpPr>
        <p:grpSp>
          <p:nvGrpSpPr>
            <p:cNvPr id="11" name="Group 10">
              <a:extLst>
                <a:ext uri="{FF2B5EF4-FFF2-40B4-BE49-F238E27FC236}">
                  <a16:creationId xmlns:a16="http://schemas.microsoft.com/office/drawing/2014/main" id="{8713644C-71D6-54C4-187A-2A4B7D15323E}"/>
                </a:ext>
              </a:extLst>
            </p:cNvPr>
            <p:cNvGrpSpPr/>
            <p:nvPr/>
          </p:nvGrpSpPr>
          <p:grpSpPr>
            <a:xfrm>
              <a:off x="5146136" y="1707226"/>
              <a:ext cx="3740150" cy="2085444"/>
              <a:chOff x="2321656" y="1107440"/>
              <a:chExt cx="5095144" cy="3398887"/>
            </a:xfrm>
          </p:grpSpPr>
          <p:pic>
            <p:nvPicPr>
              <p:cNvPr id="12" name="Picture 11" descr="Chart&#10;&#10;Description automatically generated">
                <a:extLst>
                  <a:ext uri="{FF2B5EF4-FFF2-40B4-BE49-F238E27FC236}">
                    <a16:creationId xmlns:a16="http://schemas.microsoft.com/office/drawing/2014/main" id="{4233F7F0-02A4-8AD4-DEA5-0057CD885C77}"/>
                  </a:ext>
                </a:extLst>
              </p:cNvPr>
              <p:cNvPicPr>
                <a:picLocks noChangeAspect="1"/>
              </p:cNvPicPr>
              <p:nvPr/>
            </p:nvPicPr>
            <p:blipFill rotWithShape="1">
              <a:blip r:embed="rId4"/>
              <a:srcRect l="40892" t="775" b="67645"/>
              <a:stretch/>
            </p:blipFill>
            <p:spPr>
              <a:xfrm>
                <a:off x="2321656" y="1197864"/>
                <a:ext cx="5095144" cy="3308463"/>
              </a:xfrm>
              <a:prstGeom prst="rect">
                <a:avLst/>
              </a:prstGeom>
            </p:spPr>
          </p:pic>
          <p:sp>
            <p:nvSpPr>
              <p:cNvPr id="13" name="Rectangle 12">
                <a:extLst>
                  <a:ext uri="{FF2B5EF4-FFF2-40B4-BE49-F238E27FC236}">
                    <a16:creationId xmlns:a16="http://schemas.microsoft.com/office/drawing/2014/main" id="{09F399A3-88E5-C8EF-70E8-474AA55EFCE2}"/>
                  </a:ext>
                </a:extLst>
              </p:cNvPr>
              <p:cNvSpPr/>
              <p:nvPr/>
            </p:nvSpPr>
            <p:spPr>
              <a:xfrm>
                <a:off x="2321656" y="1107440"/>
                <a:ext cx="335280" cy="314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grpSp>
        <p:sp>
          <p:nvSpPr>
            <p:cNvPr id="14" name="TextBox 13">
              <a:extLst>
                <a:ext uri="{FF2B5EF4-FFF2-40B4-BE49-F238E27FC236}">
                  <a16:creationId xmlns:a16="http://schemas.microsoft.com/office/drawing/2014/main" id="{E6C61E28-5202-A52D-666B-395168CEFE14}"/>
                </a:ext>
              </a:extLst>
            </p:cNvPr>
            <p:cNvSpPr txBox="1"/>
            <p:nvPr/>
          </p:nvSpPr>
          <p:spPr>
            <a:xfrm>
              <a:off x="7313184" y="4837431"/>
              <a:ext cx="1466754" cy="246221"/>
            </a:xfrm>
            <a:prstGeom prst="rect">
              <a:avLst/>
            </a:prstGeom>
            <a:noFill/>
          </p:spPr>
          <p:txBody>
            <a:bodyPr wrap="square">
              <a:spAutoFit/>
            </a:bodyPr>
            <a:lstStyle/>
            <a:p>
              <a:r>
                <a:rPr lang="en-US" sz="1000" b="0" i="0" u="none" strike="noStrike" dirty="0">
                  <a:solidFill>
                    <a:srgbClr val="505050"/>
                  </a:solidFill>
                  <a:effectLst/>
                  <a:latin typeface="Helvetica" pitchFamily="2" charset="0"/>
                </a:rPr>
                <a:t>Natarajan </a:t>
              </a:r>
              <a:r>
                <a:rPr lang="en-US" sz="1000" b="0" i="1" u="none" strike="noStrike" dirty="0">
                  <a:solidFill>
                    <a:srgbClr val="505050"/>
                  </a:solidFill>
                  <a:effectLst/>
                  <a:latin typeface="Helvetica" pitchFamily="2" charset="0"/>
                </a:rPr>
                <a:t>et al</a:t>
              </a:r>
              <a:r>
                <a:rPr lang="en-US" sz="1000" b="0" i="0" u="none" strike="noStrike" dirty="0">
                  <a:solidFill>
                    <a:srgbClr val="505050"/>
                  </a:solidFill>
                  <a:effectLst/>
                  <a:latin typeface="Helvetica" pitchFamily="2" charset="0"/>
                </a:rPr>
                <a:t>. 2022</a:t>
              </a:r>
              <a:endParaRPr lang="en-US" sz="1000" dirty="0"/>
            </a:p>
          </p:txBody>
        </p:sp>
      </p:grpSp>
      <p:sp>
        <p:nvSpPr>
          <p:cNvPr id="16" name="Rectangle 15">
            <a:extLst>
              <a:ext uri="{FF2B5EF4-FFF2-40B4-BE49-F238E27FC236}">
                <a16:creationId xmlns:a16="http://schemas.microsoft.com/office/drawing/2014/main" id="{80936AEC-9D82-7388-D9C3-4921454DB4FC}"/>
              </a:ext>
            </a:extLst>
          </p:cNvPr>
          <p:cNvSpPr/>
          <p:nvPr/>
        </p:nvSpPr>
        <p:spPr>
          <a:xfrm>
            <a:off x="3678865" y="2690037"/>
            <a:ext cx="1573619" cy="18311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8" name="TextBox 17">
            <a:extLst>
              <a:ext uri="{FF2B5EF4-FFF2-40B4-BE49-F238E27FC236}">
                <a16:creationId xmlns:a16="http://schemas.microsoft.com/office/drawing/2014/main" id="{FD96AA73-5FF3-4C45-AC69-D2B7BB2B23C4}"/>
              </a:ext>
            </a:extLst>
          </p:cNvPr>
          <p:cNvSpPr txBox="1"/>
          <p:nvPr/>
        </p:nvSpPr>
        <p:spPr>
          <a:xfrm>
            <a:off x="5498600" y="3386174"/>
            <a:ext cx="3016750" cy="738664"/>
          </a:xfrm>
          <a:prstGeom prst="rect">
            <a:avLst/>
          </a:prstGeom>
          <a:noFill/>
        </p:spPr>
        <p:txBody>
          <a:bodyPr wrap="square">
            <a:spAutoFit/>
          </a:bodyPr>
          <a:lstStyle/>
          <a:p>
            <a:pPr algn="ctr"/>
            <a:r>
              <a:rPr lang="en-US" sz="1400" dirty="0">
                <a:solidFill>
                  <a:schemeClr val="bg1">
                    <a:lumMod val="50000"/>
                  </a:schemeClr>
                </a:solidFill>
                <a:effectLst/>
                <a:latin typeface="Arial" panose="020B0604020202020204" pitchFamily="34" charset="0"/>
                <a:ea typeface="Calibri" panose="020F0502020204030204" pitchFamily="34" charset="0"/>
              </a:rPr>
              <a:t>At Cedars-Sinai, ~2/3 of patients admitted for COVID-19 are placed on 2-8 antibiotics</a:t>
            </a:r>
            <a:endParaRPr lang="en-US" sz="1400" dirty="0">
              <a:solidFill>
                <a:schemeClr val="bg1">
                  <a:lumMod val="50000"/>
                </a:schemeClr>
              </a:solidFill>
            </a:endParaRPr>
          </a:p>
        </p:txBody>
      </p:sp>
      <p:sp>
        <p:nvSpPr>
          <p:cNvPr id="2" name="Slide Number Placeholder 1">
            <a:extLst>
              <a:ext uri="{FF2B5EF4-FFF2-40B4-BE49-F238E27FC236}">
                <a16:creationId xmlns:a16="http://schemas.microsoft.com/office/drawing/2014/main" id="{C47F3EF1-CDB2-C8BE-368F-6C9AE76D73DE}"/>
              </a:ext>
            </a:extLst>
          </p:cNvPr>
          <p:cNvSpPr>
            <a:spLocks noGrp="1"/>
          </p:cNvSpPr>
          <p:nvPr>
            <p:ph type="sldNum" sz="quarter" idx="12"/>
          </p:nvPr>
        </p:nvSpPr>
        <p:spPr/>
        <p:txBody>
          <a:bodyPr/>
          <a:lstStyle/>
          <a:p>
            <a:fld id="{5339919A-1AF4-8143-B305-C972D12AEE0C}" type="slidenum">
              <a:rPr lang="en-US" smtClean="0"/>
              <a:t>2</a:t>
            </a:fld>
            <a:endParaRPr lang="en-US"/>
          </a:p>
        </p:txBody>
      </p:sp>
    </p:spTree>
    <p:extLst>
      <p:ext uri="{BB962C8B-B14F-4D97-AF65-F5344CB8AC3E}">
        <p14:creationId xmlns:p14="http://schemas.microsoft.com/office/powerpoint/2010/main" val="240550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1DF2-2286-1843-A73C-6758646FF742}"/>
              </a:ext>
            </a:extLst>
          </p:cNvPr>
          <p:cNvSpPr>
            <a:spLocks noGrp="1"/>
          </p:cNvSpPr>
          <p:nvPr>
            <p:ph type="title"/>
          </p:nvPr>
        </p:nvSpPr>
        <p:spPr>
          <a:xfrm>
            <a:off x="219456" y="0"/>
            <a:ext cx="8458200" cy="937260"/>
          </a:xfrm>
        </p:spPr>
        <p:txBody>
          <a:bodyPr/>
          <a:lstStyle/>
          <a:p>
            <a:pPr algn="ctr"/>
            <a:r>
              <a:rPr lang="en-US" dirty="0"/>
              <a:t>Mortality from flavivirus infection is increased in antibiotic treated mice</a:t>
            </a:r>
          </a:p>
        </p:txBody>
      </p:sp>
      <p:pic>
        <p:nvPicPr>
          <p:cNvPr id="12" name="Picture 11" descr="A close up of a map&#10;&#10;Description automatically generated">
            <a:extLst>
              <a:ext uri="{FF2B5EF4-FFF2-40B4-BE49-F238E27FC236}">
                <a16:creationId xmlns:a16="http://schemas.microsoft.com/office/drawing/2014/main" id="{A2494CD0-8C39-3649-478A-FC293D4324F5}"/>
              </a:ext>
            </a:extLst>
          </p:cNvPr>
          <p:cNvPicPr>
            <a:picLocks noChangeAspect="1"/>
          </p:cNvPicPr>
          <p:nvPr/>
        </p:nvPicPr>
        <p:blipFill>
          <a:blip r:embed="rId3"/>
          <a:stretch>
            <a:fillRect/>
          </a:stretch>
        </p:blipFill>
        <p:spPr>
          <a:xfrm>
            <a:off x="1259360" y="1106961"/>
            <a:ext cx="6265906" cy="3145026"/>
          </a:xfrm>
          <a:prstGeom prst="rect">
            <a:avLst/>
          </a:prstGeom>
        </p:spPr>
      </p:pic>
      <p:sp>
        <p:nvSpPr>
          <p:cNvPr id="13" name="TextBox 12">
            <a:extLst>
              <a:ext uri="{FF2B5EF4-FFF2-40B4-BE49-F238E27FC236}">
                <a16:creationId xmlns:a16="http://schemas.microsoft.com/office/drawing/2014/main" id="{18B458A3-ADA9-70B6-23E8-B5A41C70E9AB}"/>
              </a:ext>
            </a:extLst>
          </p:cNvPr>
          <p:cNvSpPr txBox="1"/>
          <p:nvPr/>
        </p:nvSpPr>
        <p:spPr>
          <a:xfrm>
            <a:off x="6504553" y="4233524"/>
            <a:ext cx="2381733" cy="376328"/>
          </a:xfrm>
          <a:prstGeom prst="rect">
            <a:avLst/>
          </a:prstGeom>
        </p:spPr>
        <p:txBody>
          <a:bodyPr vert="horz" wrap="none" lIns="91440" tIns="45720" rIns="91440" bIns="45720" rtlCol="0" anchor="ctr">
            <a:normAutofit/>
          </a:bodyPr>
          <a:lstStyle/>
          <a:p>
            <a:pPr algn="l"/>
            <a:r>
              <a:rPr lang="en-US" sz="1000" b="0" i="0" dirty="0">
                <a:solidFill>
                  <a:schemeClr val="bg1">
                    <a:lumMod val="50000"/>
                  </a:schemeClr>
                </a:solidFill>
                <a:latin typeface="Arial" panose="020B0604020202020204" pitchFamily="34" charset="0"/>
                <a:cs typeface="Arial" panose="020B0604020202020204" pitchFamily="34" charset="0"/>
              </a:rPr>
              <a:t>Thackrey et al, </a:t>
            </a:r>
            <a:r>
              <a:rPr lang="en-US" sz="1000" b="0" i="1" dirty="0">
                <a:solidFill>
                  <a:schemeClr val="bg1">
                    <a:lumMod val="50000"/>
                  </a:schemeClr>
                </a:solidFill>
                <a:latin typeface="Arial" panose="020B0604020202020204" pitchFamily="34" charset="0"/>
                <a:cs typeface="Arial" panose="020B0604020202020204" pitchFamily="34" charset="0"/>
              </a:rPr>
              <a:t>Cell Reports </a:t>
            </a:r>
            <a:r>
              <a:rPr lang="en-US" sz="1000" b="0" i="0" dirty="0">
                <a:solidFill>
                  <a:schemeClr val="bg1">
                    <a:lumMod val="50000"/>
                  </a:schemeClr>
                </a:solidFill>
                <a:latin typeface="Arial" panose="020B0604020202020204" pitchFamily="34" charset="0"/>
                <a:cs typeface="Arial" panose="020B0604020202020204" pitchFamily="34" charset="0"/>
              </a:rPr>
              <a:t>2018</a:t>
            </a:r>
          </a:p>
        </p:txBody>
      </p:sp>
      <p:sp>
        <p:nvSpPr>
          <p:cNvPr id="3" name="TextBox 2">
            <a:extLst>
              <a:ext uri="{FF2B5EF4-FFF2-40B4-BE49-F238E27FC236}">
                <a16:creationId xmlns:a16="http://schemas.microsoft.com/office/drawing/2014/main" id="{627E7396-8D50-4EEB-78C7-7D0A7AD52658}"/>
              </a:ext>
            </a:extLst>
          </p:cNvPr>
          <p:cNvSpPr txBox="1"/>
          <p:nvPr/>
        </p:nvSpPr>
        <p:spPr>
          <a:xfrm>
            <a:off x="116098" y="2402475"/>
            <a:ext cx="1143262" cy="553998"/>
          </a:xfrm>
          <a:prstGeom prst="rect">
            <a:avLst/>
          </a:prstGeom>
          <a:noFill/>
        </p:spPr>
        <p:txBody>
          <a:bodyPr wrap="none" rtlCol="0">
            <a:spAutoFit/>
          </a:bodyPr>
          <a:lstStyle/>
          <a:p>
            <a:pPr algn="l"/>
            <a:r>
              <a:rPr lang="en-US" sz="1000" dirty="0"/>
              <a:t>WNV= West Nile</a:t>
            </a:r>
          </a:p>
          <a:p>
            <a:pPr algn="l"/>
            <a:r>
              <a:rPr lang="en-US" sz="1000" dirty="0"/>
              <a:t>DENV= Dengue</a:t>
            </a:r>
          </a:p>
          <a:p>
            <a:pPr algn="l"/>
            <a:r>
              <a:rPr lang="en-US" sz="1000" dirty="0"/>
              <a:t>ZIKV=Zika</a:t>
            </a:r>
          </a:p>
        </p:txBody>
      </p:sp>
      <p:sp>
        <p:nvSpPr>
          <p:cNvPr id="4" name="Slide Number Placeholder 3">
            <a:extLst>
              <a:ext uri="{FF2B5EF4-FFF2-40B4-BE49-F238E27FC236}">
                <a16:creationId xmlns:a16="http://schemas.microsoft.com/office/drawing/2014/main" id="{7DE83AFC-2347-95E1-122A-BB4AF9167599}"/>
              </a:ext>
            </a:extLst>
          </p:cNvPr>
          <p:cNvSpPr>
            <a:spLocks noGrp="1"/>
          </p:cNvSpPr>
          <p:nvPr>
            <p:ph type="sldNum" sz="quarter" idx="12"/>
          </p:nvPr>
        </p:nvSpPr>
        <p:spPr/>
        <p:txBody>
          <a:bodyPr/>
          <a:lstStyle/>
          <a:p>
            <a:fld id="{5339919A-1AF4-8143-B305-C972D12AEE0C}" type="slidenum">
              <a:rPr lang="en-US" smtClean="0"/>
              <a:t>3</a:t>
            </a:fld>
            <a:endParaRPr lang="en-US"/>
          </a:p>
        </p:txBody>
      </p:sp>
    </p:spTree>
    <p:extLst>
      <p:ext uri="{BB962C8B-B14F-4D97-AF65-F5344CB8AC3E}">
        <p14:creationId xmlns:p14="http://schemas.microsoft.com/office/powerpoint/2010/main" val="4186642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1DF2-2286-1843-A73C-6758646FF742}"/>
              </a:ext>
            </a:extLst>
          </p:cNvPr>
          <p:cNvSpPr>
            <a:spLocks noGrp="1"/>
          </p:cNvSpPr>
          <p:nvPr>
            <p:ph type="title"/>
          </p:nvPr>
        </p:nvSpPr>
        <p:spPr>
          <a:xfrm>
            <a:off x="219456" y="0"/>
            <a:ext cx="8458200" cy="937260"/>
          </a:xfrm>
        </p:spPr>
        <p:txBody>
          <a:bodyPr/>
          <a:lstStyle/>
          <a:p>
            <a:pPr algn="ctr"/>
            <a:r>
              <a:rPr lang="en-US" dirty="0"/>
              <a:t>Antibiotics promoted flavivirus persistence in GI tract</a:t>
            </a:r>
          </a:p>
        </p:txBody>
      </p:sp>
      <p:sp>
        <p:nvSpPr>
          <p:cNvPr id="13" name="TextBox 12">
            <a:extLst>
              <a:ext uri="{FF2B5EF4-FFF2-40B4-BE49-F238E27FC236}">
                <a16:creationId xmlns:a16="http://schemas.microsoft.com/office/drawing/2014/main" id="{18B458A3-ADA9-70B6-23E8-B5A41C70E9AB}"/>
              </a:ext>
            </a:extLst>
          </p:cNvPr>
          <p:cNvSpPr txBox="1"/>
          <p:nvPr/>
        </p:nvSpPr>
        <p:spPr>
          <a:xfrm>
            <a:off x="6504553" y="4233524"/>
            <a:ext cx="2381733" cy="376328"/>
          </a:xfrm>
          <a:prstGeom prst="rect">
            <a:avLst/>
          </a:prstGeom>
        </p:spPr>
        <p:txBody>
          <a:bodyPr vert="horz" wrap="none" lIns="91440" tIns="45720" rIns="91440" bIns="45720" rtlCol="0" anchor="ctr">
            <a:normAutofit/>
          </a:bodyPr>
          <a:lstStyle/>
          <a:p>
            <a:pPr algn="l"/>
            <a:r>
              <a:rPr lang="en-US" sz="1000" b="0" i="0" dirty="0">
                <a:solidFill>
                  <a:schemeClr val="bg1">
                    <a:lumMod val="50000"/>
                  </a:schemeClr>
                </a:solidFill>
                <a:latin typeface="Arial" panose="020B0604020202020204" pitchFamily="34" charset="0"/>
                <a:cs typeface="Arial" panose="020B0604020202020204" pitchFamily="34" charset="0"/>
              </a:rPr>
              <a:t>Thackrey et al, </a:t>
            </a:r>
            <a:r>
              <a:rPr lang="en-US" sz="1000" b="0" i="1" dirty="0">
                <a:solidFill>
                  <a:schemeClr val="bg1">
                    <a:lumMod val="50000"/>
                  </a:schemeClr>
                </a:solidFill>
                <a:latin typeface="Arial" panose="020B0604020202020204" pitchFamily="34" charset="0"/>
                <a:cs typeface="Arial" panose="020B0604020202020204" pitchFamily="34" charset="0"/>
              </a:rPr>
              <a:t>Cell Reports </a:t>
            </a:r>
            <a:r>
              <a:rPr lang="en-US" sz="1000" b="0" i="0" dirty="0">
                <a:solidFill>
                  <a:schemeClr val="bg1">
                    <a:lumMod val="50000"/>
                  </a:schemeClr>
                </a:solidFill>
                <a:latin typeface="Arial" panose="020B0604020202020204" pitchFamily="34" charset="0"/>
                <a:cs typeface="Arial" panose="020B0604020202020204" pitchFamily="34" charset="0"/>
              </a:rPr>
              <a:t>2018</a:t>
            </a:r>
          </a:p>
        </p:txBody>
      </p:sp>
      <p:grpSp>
        <p:nvGrpSpPr>
          <p:cNvPr id="4" name="Group 3">
            <a:extLst>
              <a:ext uri="{FF2B5EF4-FFF2-40B4-BE49-F238E27FC236}">
                <a16:creationId xmlns:a16="http://schemas.microsoft.com/office/drawing/2014/main" id="{B0D6864E-305E-71F7-DFB1-CE830E9A69A2}"/>
              </a:ext>
            </a:extLst>
          </p:cNvPr>
          <p:cNvGrpSpPr/>
          <p:nvPr/>
        </p:nvGrpSpPr>
        <p:grpSpPr>
          <a:xfrm>
            <a:off x="407093" y="1499616"/>
            <a:ext cx="8082926" cy="2304288"/>
            <a:chOff x="407093" y="1499616"/>
            <a:chExt cx="8082926" cy="2304288"/>
          </a:xfrm>
        </p:grpSpPr>
        <p:pic>
          <p:nvPicPr>
            <p:cNvPr id="9" name="Picture 8" descr="A close up of a map&#10;&#10;Description automatically generated">
              <a:extLst>
                <a:ext uri="{FF2B5EF4-FFF2-40B4-BE49-F238E27FC236}">
                  <a16:creationId xmlns:a16="http://schemas.microsoft.com/office/drawing/2014/main" id="{B6DD1AFA-AC5C-A423-C025-CCFAE80F1C92}"/>
                </a:ext>
              </a:extLst>
            </p:cNvPr>
            <p:cNvPicPr>
              <a:picLocks noChangeAspect="1"/>
            </p:cNvPicPr>
            <p:nvPr/>
          </p:nvPicPr>
          <p:blipFill rotWithShape="1">
            <a:blip r:embed="rId3"/>
            <a:srcRect t="53063" r="27539"/>
            <a:stretch/>
          </p:blipFill>
          <p:spPr>
            <a:xfrm>
              <a:off x="407093" y="1599872"/>
              <a:ext cx="8082926" cy="2204032"/>
            </a:xfrm>
            <a:prstGeom prst="rect">
              <a:avLst/>
            </a:prstGeom>
          </p:spPr>
        </p:pic>
        <p:sp>
          <p:nvSpPr>
            <p:cNvPr id="3" name="Rectangle 2">
              <a:extLst>
                <a:ext uri="{FF2B5EF4-FFF2-40B4-BE49-F238E27FC236}">
                  <a16:creationId xmlns:a16="http://schemas.microsoft.com/office/drawing/2014/main" id="{587D275B-C775-34F8-FF48-15F847D8CBE9}"/>
                </a:ext>
              </a:extLst>
            </p:cNvPr>
            <p:cNvSpPr/>
            <p:nvPr/>
          </p:nvSpPr>
          <p:spPr>
            <a:xfrm>
              <a:off x="548640" y="1499616"/>
              <a:ext cx="329184" cy="329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grpSp>
      <p:sp>
        <p:nvSpPr>
          <p:cNvPr id="5" name="Slide Number Placeholder 4">
            <a:extLst>
              <a:ext uri="{FF2B5EF4-FFF2-40B4-BE49-F238E27FC236}">
                <a16:creationId xmlns:a16="http://schemas.microsoft.com/office/drawing/2014/main" id="{B7A504B5-22C0-1BEA-D068-645583171890}"/>
              </a:ext>
            </a:extLst>
          </p:cNvPr>
          <p:cNvSpPr>
            <a:spLocks noGrp="1"/>
          </p:cNvSpPr>
          <p:nvPr>
            <p:ph type="sldNum" sz="quarter" idx="12"/>
          </p:nvPr>
        </p:nvSpPr>
        <p:spPr/>
        <p:txBody>
          <a:bodyPr/>
          <a:lstStyle/>
          <a:p>
            <a:fld id="{5339919A-1AF4-8143-B305-C972D12AEE0C}" type="slidenum">
              <a:rPr lang="en-US" smtClean="0"/>
              <a:t>4</a:t>
            </a:fld>
            <a:endParaRPr lang="en-US"/>
          </a:p>
        </p:txBody>
      </p:sp>
    </p:spTree>
    <p:extLst>
      <p:ext uri="{BB962C8B-B14F-4D97-AF65-F5344CB8AC3E}">
        <p14:creationId xmlns:p14="http://schemas.microsoft.com/office/powerpoint/2010/main" val="75842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r>
              <a:rPr lang="en-US" dirty="0">
                <a:cs typeface="Arial" panose="020B0604020202020204" pitchFamily="34" charset="0"/>
              </a:rPr>
              <a:t>Hypothesis</a:t>
            </a:r>
            <a:endParaRPr lang="en-US" dirty="0"/>
          </a:p>
        </p:txBody>
      </p:sp>
      <p:sp>
        <p:nvSpPr>
          <p:cNvPr id="3" name="Content Placeholder 2">
            <a:extLst>
              <a:ext uri="{FF2B5EF4-FFF2-40B4-BE49-F238E27FC236}">
                <a16:creationId xmlns:a16="http://schemas.microsoft.com/office/drawing/2014/main" id="{7F97C581-CE3D-E945-B02F-160B2CBF3D82}"/>
              </a:ext>
            </a:extLst>
          </p:cNvPr>
          <p:cNvSpPr>
            <a:spLocks noGrp="1"/>
          </p:cNvSpPr>
          <p:nvPr>
            <p:ph idx="1"/>
          </p:nvPr>
        </p:nvSpPr>
        <p:spPr>
          <a:xfrm>
            <a:off x="628650" y="2103120"/>
            <a:ext cx="7891272" cy="937260"/>
          </a:xfrm>
        </p:spPr>
        <p:txBody>
          <a:bodyPr/>
          <a:lstStyle/>
          <a:p>
            <a:pPr algn="just"/>
            <a:r>
              <a:rPr lang="en-US" dirty="0">
                <a:solidFill>
                  <a:schemeClr val="tx1"/>
                </a:solidFill>
                <a:cs typeface="Arial" panose="020B0604020202020204" pitchFamily="34" charset="0"/>
              </a:rPr>
              <a:t>Antibiotic exposure significantly depletes the bacterial gut microbiota thus disturbing stable communities and impairing colonization resistance, therefore facilitating SARS-COV-2 persistence in the GI tract. </a:t>
            </a:r>
          </a:p>
        </p:txBody>
      </p:sp>
      <p:sp>
        <p:nvSpPr>
          <p:cNvPr id="4" name="Slide Number Placeholder 3">
            <a:extLst>
              <a:ext uri="{FF2B5EF4-FFF2-40B4-BE49-F238E27FC236}">
                <a16:creationId xmlns:a16="http://schemas.microsoft.com/office/drawing/2014/main" id="{D2A82A30-D1B5-E592-A51E-BF92F542F148}"/>
              </a:ext>
            </a:extLst>
          </p:cNvPr>
          <p:cNvSpPr>
            <a:spLocks noGrp="1"/>
          </p:cNvSpPr>
          <p:nvPr>
            <p:ph type="sldNum" sz="quarter" idx="12"/>
          </p:nvPr>
        </p:nvSpPr>
        <p:spPr/>
        <p:txBody>
          <a:bodyPr/>
          <a:lstStyle/>
          <a:p>
            <a:fld id="{5339919A-1AF4-8143-B305-C972D12AEE0C}" type="slidenum">
              <a:rPr lang="en-US" smtClean="0"/>
              <a:t>5</a:t>
            </a:fld>
            <a:endParaRPr lang="en-US"/>
          </a:p>
        </p:txBody>
      </p:sp>
    </p:spTree>
    <p:extLst>
      <p:ext uri="{BB962C8B-B14F-4D97-AF65-F5344CB8AC3E}">
        <p14:creationId xmlns:p14="http://schemas.microsoft.com/office/powerpoint/2010/main" val="68754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r>
              <a:rPr lang="en-US" dirty="0"/>
              <a:t>Patient population</a:t>
            </a:r>
          </a:p>
        </p:txBody>
      </p:sp>
      <p:pic>
        <p:nvPicPr>
          <p:cNvPr id="12" name="Picture 11" descr="Chart&#10;&#10;Description automatically generated">
            <a:extLst>
              <a:ext uri="{FF2B5EF4-FFF2-40B4-BE49-F238E27FC236}">
                <a16:creationId xmlns:a16="http://schemas.microsoft.com/office/drawing/2014/main" id="{1465AC95-AAC2-F4AB-F05E-C7E9D52481D9}"/>
              </a:ext>
            </a:extLst>
          </p:cNvPr>
          <p:cNvPicPr>
            <a:picLocks noChangeAspect="1"/>
          </p:cNvPicPr>
          <p:nvPr/>
        </p:nvPicPr>
        <p:blipFill>
          <a:blip r:embed="rId3"/>
          <a:stretch>
            <a:fillRect/>
          </a:stretch>
        </p:blipFill>
        <p:spPr>
          <a:xfrm>
            <a:off x="691375" y="1062114"/>
            <a:ext cx="2926999" cy="3381870"/>
          </a:xfrm>
          <a:prstGeom prst="rect">
            <a:avLst/>
          </a:prstGeom>
        </p:spPr>
      </p:pic>
      <p:sp>
        <p:nvSpPr>
          <p:cNvPr id="15" name="TextBox 14">
            <a:extLst>
              <a:ext uri="{FF2B5EF4-FFF2-40B4-BE49-F238E27FC236}">
                <a16:creationId xmlns:a16="http://schemas.microsoft.com/office/drawing/2014/main" id="{4979902A-6D44-2D0F-D834-49D4DA84AD1D}"/>
              </a:ext>
            </a:extLst>
          </p:cNvPr>
          <p:cNvSpPr txBox="1"/>
          <p:nvPr/>
        </p:nvSpPr>
        <p:spPr>
          <a:xfrm>
            <a:off x="4083822" y="1439879"/>
            <a:ext cx="4626520" cy="523220"/>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Sample distribution from total </a:t>
            </a:r>
            <a:r>
              <a:rPr lang="en-US" sz="1400" b="1" u="sng" dirty="0">
                <a:latin typeface="Arial" panose="020B0604020202020204" pitchFamily="34" charset="0"/>
                <a:cs typeface="Arial" panose="020B0604020202020204" pitchFamily="34" charset="0"/>
              </a:rPr>
              <a:t>38 patients (29 Positive and 9 Negative) </a:t>
            </a:r>
            <a:r>
              <a:rPr lang="en-US" sz="1400" dirty="0">
                <a:latin typeface="Arial" panose="020B0604020202020204" pitchFamily="34" charset="0"/>
                <a:cs typeface="Arial" panose="020B0604020202020204" pitchFamily="34" charset="0"/>
              </a:rPr>
              <a:t>based on different variables</a:t>
            </a:r>
          </a:p>
        </p:txBody>
      </p:sp>
      <p:sp>
        <p:nvSpPr>
          <p:cNvPr id="3" name="Triangle 2">
            <a:extLst>
              <a:ext uri="{FF2B5EF4-FFF2-40B4-BE49-F238E27FC236}">
                <a16:creationId xmlns:a16="http://schemas.microsoft.com/office/drawing/2014/main" id="{4D36498E-81AF-7FD9-D6EC-1E6970FB083B}"/>
              </a:ext>
            </a:extLst>
          </p:cNvPr>
          <p:cNvSpPr/>
          <p:nvPr/>
        </p:nvSpPr>
        <p:spPr>
          <a:xfrm>
            <a:off x="3982471" y="1098899"/>
            <a:ext cx="183129" cy="161639"/>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9" name="Triangle 8">
            <a:extLst>
              <a:ext uri="{FF2B5EF4-FFF2-40B4-BE49-F238E27FC236}">
                <a16:creationId xmlns:a16="http://schemas.microsoft.com/office/drawing/2014/main" id="{E2730300-5F57-56E2-9DED-A9D8BEA60634}"/>
              </a:ext>
            </a:extLst>
          </p:cNvPr>
          <p:cNvSpPr/>
          <p:nvPr/>
        </p:nvSpPr>
        <p:spPr>
          <a:xfrm>
            <a:off x="5588429" y="1075934"/>
            <a:ext cx="183129" cy="16163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1" name="TextBox 10">
            <a:extLst>
              <a:ext uri="{FF2B5EF4-FFF2-40B4-BE49-F238E27FC236}">
                <a16:creationId xmlns:a16="http://schemas.microsoft.com/office/drawing/2014/main" id="{14B8EA02-503F-CF35-7405-7C10C4FD6A12}"/>
              </a:ext>
            </a:extLst>
          </p:cNvPr>
          <p:cNvSpPr txBox="1"/>
          <p:nvPr/>
        </p:nvSpPr>
        <p:spPr>
          <a:xfrm>
            <a:off x="4165600" y="1062114"/>
            <a:ext cx="115824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Positive</a:t>
            </a:r>
            <a:endParaRPr lang="en-US" sz="1200" dirty="0"/>
          </a:p>
        </p:txBody>
      </p:sp>
      <p:sp>
        <p:nvSpPr>
          <p:cNvPr id="13" name="TextBox 12">
            <a:extLst>
              <a:ext uri="{FF2B5EF4-FFF2-40B4-BE49-F238E27FC236}">
                <a16:creationId xmlns:a16="http://schemas.microsoft.com/office/drawing/2014/main" id="{AD63D422-30E0-0EAC-D6A0-98A8950414F2}"/>
              </a:ext>
            </a:extLst>
          </p:cNvPr>
          <p:cNvSpPr txBox="1"/>
          <p:nvPr/>
        </p:nvSpPr>
        <p:spPr>
          <a:xfrm>
            <a:off x="5771558" y="1050070"/>
            <a:ext cx="1158240"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Negative</a:t>
            </a:r>
            <a:endParaRPr lang="en-US" sz="1200" dirty="0"/>
          </a:p>
        </p:txBody>
      </p:sp>
      <p:pic>
        <p:nvPicPr>
          <p:cNvPr id="5" name="Picture 4" descr="Chart, bar chart&#10;&#10;Description automatically generated">
            <a:extLst>
              <a:ext uri="{FF2B5EF4-FFF2-40B4-BE49-F238E27FC236}">
                <a16:creationId xmlns:a16="http://schemas.microsoft.com/office/drawing/2014/main" id="{FCC4C684-A3E9-33F3-6165-042B1BC35A14}"/>
              </a:ext>
            </a:extLst>
          </p:cNvPr>
          <p:cNvPicPr>
            <a:picLocks noChangeAspect="1"/>
          </p:cNvPicPr>
          <p:nvPr/>
        </p:nvPicPr>
        <p:blipFill rotWithShape="1">
          <a:blip r:embed="rId4"/>
          <a:srcRect b="13656"/>
          <a:stretch/>
        </p:blipFill>
        <p:spPr>
          <a:xfrm>
            <a:off x="3982471" y="2331544"/>
            <a:ext cx="2293386" cy="1785421"/>
          </a:xfrm>
          <a:prstGeom prst="rect">
            <a:avLst/>
          </a:prstGeom>
        </p:spPr>
      </p:pic>
      <p:pic>
        <p:nvPicPr>
          <p:cNvPr id="10" name="Picture 9" descr="Chart, bar chart&#10;&#10;Description automatically generated">
            <a:extLst>
              <a:ext uri="{FF2B5EF4-FFF2-40B4-BE49-F238E27FC236}">
                <a16:creationId xmlns:a16="http://schemas.microsoft.com/office/drawing/2014/main" id="{EA59F046-EFE7-6FE3-8E89-27195A9A8B62}"/>
              </a:ext>
            </a:extLst>
          </p:cNvPr>
          <p:cNvPicPr>
            <a:picLocks noChangeAspect="1"/>
          </p:cNvPicPr>
          <p:nvPr/>
        </p:nvPicPr>
        <p:blipFill rotWithShape="1">
          <a:blip r:embed="rId5"/>
          <a:srcRect b="7"/>
          <a:stretch/>
        </p:blipFill>
        <p:spPr>
          <a:xfrm>
            <a:off x="6275857" y="2327486"/>
            <a:ext cx="1130300" cy="1785421"/>
          </a:xfrm>
          <a:prstGeom prst="rect">
            <a:avLst/>
          </a:prstGeom>
        </p:spPr>
      </p:pic>
      <p:pic>
        <p:nvPicPr>
          <p:cNvPr id="17" name="Picture 16" descr="Chart, bar chart&#10;&#10;Description automatically generated">
            <a:extLst>
              <a:ext uri="{FF2B5EF4-FFF2-40B4-BE49-F238E27FC236}">
                <a16:creationId xmlns:a16="http://schemas.microsoft.com/office/drawing/2014/main" id="{820C5061-9D0E-45FC-FF5D-A92E4A65A186}"/>
              </a:ext>
            </a:extLst>
          </p:cNvPr>
          <p:cNvPicPr>
            <a:picLocks noChangeAspect="1"/>
          </p:cNvPicPr>
          <p:nvPr/>
        </p:nvPicPr>
        <p:blipFill>
          <a:blip r:embed="rId6"/>
          <a:stretch>
            <a:fillRect/>
          </a:stretch>
        </p:blipFill>
        <p:spPr>
          <a:xfrm>
            <a:off x="7406157" y="2331543"/>
            <a:ext cx="1005081" cy="1781363"/>
          </a:xfrm>
          <a:prstGeom prst="rect">
            <a:avLst/>
          </a:prstGeom>
        </p:spPr>
      </p:pic>
      <p:sp>
        <p:nvSpPr>
          <p:cNvPr id="18" name="TextBox 17">
            <a:extLst>
              <a:ext uri="{FF2B5EF4-FFF2-40B4-BE49-F238E27FC236}">
                <a16:creationId xmlns:a16="http://schemas.microsoft.com/office/drawing/2014/main" id="{58EFE578-73B8-96F8-8A21-41C1A4870870}"/>
              </a:ext>
            </a:extLst>
          </p:cNvPr>
          <p:cNvSpPr txBox="1"/>
          <p:nvPr/>
        </p:nvSpPr>
        <p:spPr>
          <a:xfrm>
            <a:off x="7552101" y="2052515"/>
            <a:ext cx="1017141"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Abx status</a:t>
            </a:r>
            <a:endParaRPr lang="en-US" sz="1200" dirty="0"/>
          </a:p>
        </p:txBody>
      </p:sp>
      <p:sp>
        <p:nvSpPr>
          <p:cNvPr id="19" name="TextBox 18">
            <a:extLst>
              <a:ext uri="{FF2B5EF4-FFF2-40B4-BE49-F238E27FC236}">
                <a16:creationId xmlns:a16="http://schemas.microsoft.com/office/drawing/2014/main" id="{71DCC450-19E9-1001-B588-83C5925925E8}"/>
              </a:ext>
            </a:extLst>
          </p:cNvPr>
          <p:cNvSpPr txBox="1"/>
          <p:nvPr/>
        </p:nvSpPr>
        <p:spPr>
          <a:xfrm>
            <a:off x="6484412" y="2052515"/>
            <a:ext cx="859136" cy="276999"/>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Severity</a:t>
            </a:r>
            <a:endParaRPr lang="en-US" sz="1200" dirty="0"/>
          </a:p>
        </p:txBody>
      </p:sp>
      <p:sp>
        <p:nvSpPr>
          <p:cNvPr id="20" name="TextBox 19">
            <a:extLst>
              <a:ext uri="{FF2B5EF4-FFF2-40B4-BE49-F238E27FC236}">
                <a16:creationId xmlns:a16="http://schemas.microsoft.com/office/drawing/2014/main" id="{1F40598F-CEED-FD2D-4D3C-6B83BD3323BA}"/>
              </a:ext>
            </a:extLst>
          </p:cNvPr>
          <p:cNvSpPr txBox="1"/>
          <p:nvPr/>
        </p:nvSpPr>
        <p:spPr>
          <a:xfrm>
            <a:off x="4218128" y="2060842"/>
            <a:ext cx="1822072" cy="276999"/>
          </a:xfrm>
          <a:prstGeom prst="rect">
            <a:avLst/>
          </a:prstGeom>
          <a:noFill/>
        </p:spPr>
        <p:txBody>
          <a:bodyPr wrap="square">
            <a:spAutoFit/>
          </a:bodyPr>
          <a:lstStyle/>
          <a:p>
            <a:pPr algn="ctr"/>
            <a:r>
              <a:rPr lang="en-US" sz="1200" dirty="0">
                <a:latin typeface="Arial" panose="020B0604020202020204" pitchFamily="34" charset="0"/>
                <a:cs typeface="Arial" panose="020B0604020202020204" pitchFamily="34" charset="0"/>
              </a:rPr>
              <a:t>SARS-CoV2 Status</a:t>
            </a:r>
            <a:endParaRPr lang="en-US" sz="1200" dirty="0"/>
          </a:p>
        </p:txBody>
      </p:sp>
      <p:sp>
        <p:nvSpPr>
          <p:cNvPr id="22" name="TextBox 21">
            <a:extLst>
              <a:ext uri="{FF2B5EF4-FFF2-40B4-BE49-F238E27FC236}">
                <a16:creationId xmlns:a16="http://schemas.microsoft.com/office/drawing/2014/main" id="{E5C71EFF-555B-9626-C996-89DA00A5573A}"/>
              </a:ext>
            </a:extLst>
          </p:cNvPr>
          <p:cNvSpPr txBox="1"/>
          <p:nvPr/>
        </p:nvSpPr>
        <p:spPr>
          <a:xfrm rot="16200000">
            <a:off x="2962652" y="2938485"/>
            <a:ext cx="1786066" cy="307777"/>
          </a:xfrm>
          <a:prstGeom prst="rect">
            <a:avLst/>
          </a:prstGeom>
          <a:noFill/>
        </p:spPr>
        <p:txBody>
          <a:bodyPr wrap="none" rtlCol="0">
            <a:spAutoFit/>
          </a:bodyPr>
          <a:lstStyle/>
          <a:p>
            <a:r>
              <a:rPr lang="en-US" sz="1400" dirty="0"/>
              <a:t>Number of samples</a:t>
            </a:r>
          </a:p>
        </p:txBody>
      </p:sp>
      <p:sp>
        <p:nvSpPr>
          <p:cNvPr id="4" name="Slide Number Placeholder 3">
            <a:extLst>
              <a:ext uri="{FF2B5EF4-FFF2-40B4-BE49-F238E27FC236}">
                <a16:creationId xmlns:a16="http://schemas.microsoft.com/office/drawing/2014/main" id="{A828CE54-00F3-CCB4-0148-43EC26D0F4B6}"/>
              </a:ext>
            </a:extLst>
          </p:cNvPr>
          <p:cNvSpPr>
            <a:spLocks noGrp="1"/>
          </p:cNvSpPr>
          <p:nvPr>
            <p:ph type="sldNum" sz="quarter" idx="12"/>
          </p:nvPr>
        </p:nvSpPr>
        <p:spPr/>
        <p:txBody>
          <a:bodyPr/>
          <a:lstStyle/>
          <a:p>
            <a:fld id="{5339919A-1AF4-8143-B305-C972D12AEE0C}" type="slidenum">
              <a:rPr lang="en-US" smtClean="0"/>
              <a:t>6</a:t>
            </a:fld>
            <a:endParaRPr lang="en-US"/>
          </a:p>
        </p:txBody>
      </p:sp>
    </p:spTree>
    <p:extLst>
      <p:ext uri="{BB962C8B-B14F-4D97-AF65-F5344CB8AC3E}">
        <p14:creationId xmlns:p14="http://schemas.microsoft.com/office/powerpoint/2010/main" val="187368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DA6EA0A-C045-355D-844B-D7C614509A05}"/>
              </a:ext>
            </a:extLst>
          </p:cNvPr>
          <p:cNvGrpSpPr/>
          <p:nvPr/>
        </p:nvGrpSpPr>
        <p:grpSpPr>
          <a:xfrm>
            <a:off x="4311199" y="1334665"/>
            <a:ext cx="2589488" cy="2600735"/>
            <a:chOff x="4311199" y="1334665"/>
            <a:chExt cx="2589488" cy="2600735"/>
          </a:xfrm>
        </p:grpSpPr>
        <p:grpSp>
          <p:nvGrpSpPr>
            <p:cNvPr id="6" name="Group 5">
              <a:extLst>
                <a:ext uri="{FF2B5EF4-FFF2-40B4-BE49-F238E27FC236}">
                  <a16:creationId xmlns:a16="http://schemas.microsoft.com/office/drawing/2014/main" id="{B08C261A-B5E5-2664-DB70-CEF451015106}"/>
                </a:ext>
              </a:extLst>
            </p:cNvPr>
            <p:cNvGrpSpPr/>
            <p:nvPr/>
          </p:nvGrpSpPr>
          <p:grpSpPr>
            <a:xfrm>
              <a:off x="4311199" y="1334665"/>
              <a:ext cx="2307385" cy="2373735"/>
              <a:chOff x="3091999" y="1334665"/>
              <a:chExt cx="2307385" cy="2373735"/>
            </a:xfrm>
          </p:grpSpPr>
          <p:pic>
            <p:nvPicPr>
              <p:cNvPr id="18" name="Picture 17" descr="Chart, box and whisker chart&#10;&#10;Description automatically generated">
                <a:extLst>
                  <a:ext uri="{FF2B5EF4-FFF2-40B4-BE49-F238E27FC236}">
                    <a16:creationId xmlns:a16="http://schemas.microsoft.com/office/drawing/2014/main" id="{592D4D6C-5DA2-F927-1CBF-DE34BE9F8588}"/>
                  </a:ext>
                </a:extLst>
              </p:cNvPr>
              <p:cNvPicPr>
                <a:picLocks noChangeAspect="1"/>
              </p:cNvPicPr>
              <p:nvPr/>
            </p:nvPicPr>
            <p:blipFill rotWithShape="1">
              <a:blip r:embed="rId3"/>
              <a:srcRect t="19017" r="12473" b="22206"/>
              <a:stretch/>
            </p:blipFill>
            <p:spPr>
              <a:xfrm>
                <a:off x="3091999" y="1642444"/>
                <a:ext cx="2307385" cy="2065956"/>
              </a:xfrm>
              <a:prstGeom prst="rect">
                <a:avLst/>
              </a:prstGeom>
            </p:spPr>
          </p:pic>
          <p:sp>
            <p:nvSpPr>
              <p:cNvPr id="29" name="TextBox 28">
                <a:extLst>
                  <a:ext uri="{FF2B5EF4-FFF2-40B4-BE49-F238E27FC236}">
                    <a16:creationId xmlns:a16="http://schemas.microsoft.com/office/drawing/2014/main" id="{27DF0FFE-3CDF-7DF9-7FA1-B9FBD674C24F}"/>
                  </a:ext>
                </a:extLst>
              </p:cNvPr>
              <p:cNvSpPr txBox="1"/>
              <p:nvPr/>
            </p:nvSpPr>
            <p:spPr>
              <a:xfrm>
                <a:off x="3975667" y="1334665"/>
                <a:ext cx="1162241" cy="307777"/>
              </a:xfrm>
              <a:prstGeom prst="rect">
                <a:avLst/>
              </a:prstGeom>
              <a:noFill/>
            </p:spPr>
            <p:txBody>
              <a:bodyPr wrap="none" rtlCol="0">
                <a:spAutoFit/>
              </a:bodyPr>
              <a:lstStyle/>
              <a:p>
                <a:pPr algn="l"/>
                <a:r>
                  <a:rPr lang="en-US" sz="1400" dirty="0"/>
                  <a:t>Time course</a:t>
                </a:r>
              </a:p>
            </p:txBody>
          </p:sp>
        </p:grpSp>
        <p:sp>
          <p:nvSpPr>
            <p:cNvPr id="9" name="TextBox 8">
              <a:extLst>
                <a:ext uri="{FF2B5EF4-FFF2-40B4-BE49-F238E27FC236}">
                  <a16:creationId xmlns:a16="http://schemas.microsoft.com/office/drawing/2014/main" id="{BDDDC4F6-4E9E-90F5-BE2E-9482B19D13C3}"/>
                </a:ext>
              </a:extLst>
            </p:cNvPr>
            <p:cNvSpPr txBox="1"/>
            <p:nvPr/>
          </p:nvSpPr>
          <p:spPr>
            <a:xfrm>
              <a:off x="5813530" y="3673790"/>
              <a:ext cx="1087157" cy="261610"/>
            </a:xfrm>
            <a:prstGeom prst="rect">
              <a:avLst/>
            </a:prstGeom>
            <a:noFill/>
          </p:spPr>
          <p:txBody>
            <a:bodyPr wrap="none" rtlCol="0">
              <a:spAutoFit/>
            </a:bodyPr>
            <a:lstStyle/>
            <a:p>
              <a:pPr algn="l"/>
              <a:r>
                <a:rPr lang="en-US" sz="1100" dirty="0"/>
                <a:t>First collection</a:t>
              </a:r>
            </a:p>
          </p:txBody>
        </p:sp>
        <p:sp>
          <p:nvSpPr>
            <p:cNvPr id="31" name="TextBox 30">
              <a:extLst>
                <a:ext uri="{FF2B5EF4-FFF2-40B4-BE49-F238E27FC236}">
                  <a16:creationId xmlns:a16="http://schemas.microsoft.com/office/drawing/2014/main" id="{5ADB3325-E88C-AC7E-B96D-F9D4B64438D7}"/>
                </a:ext>
              </a:extLst>
            </p:cNvPr>
            <p:cNvSpPr txBox="1"/>
            <p:nvPr/>
          </p:nvSpPr>
          <p:spPr>
            <a:xfrm>
              <a:off x="4841690" y="3673790"/>
              <a:ext cx="1117614" cy="261610"/>
            </a:xfrm>
            <a:prstGeom prst="rect">
              <a:avLst/>
            </a:prstGeom>
            <a:noFill/>
          </p:spPr>
          <p:txBody>
            <a:bodyPr wrap="none" rtlCol="0">
              <a:spAutoFit/>
            </a:bodyPr>
            <a:lstStyle/>
            <a:p>
              <a:pPr algn="l"/>
              <a:r>
                <a:rPr lang="en-US" sz="1100" dirty="0"/>
                <a:t>Last collection</a:t>
              </a:r>
            </a:p>
          </p:txBody>
        </p:sp>
      </p:grpSp>
      <p:sp>
        <p:nvSpPr>
          <p:cNvPr id="2" name="Title 1">
            <a:extLst>
              <a:ext uri="{FF2B5EF4-FFF2-40B4-BE49-F238E27FC236}">
                <a16:creationId xmlns:a16="http://schemas.microsoft.com/office/drawing/2014/main" id="{E9B72A9F-C3FA-F844-B02D-E1E0CD29911A}"/>
              </a:ext>
            </a:extLst>
          </p:cNvPr>
          <p:cNvSpPr>
            <a:spLocks noGrp="1"/>
          </p:cNvSpPr>
          <p:nvPr>
            <p:ph type="title"/>
          </p:nvPr>
        </p:nvSpPr>
        <p:spPr/>
        <p:txBody>
          <a:bodyPr/>
          <a:lstStyle/>
          <a:p>
            <a:r>
              <a:rPr lang="en-US" dirty="0">
                <a:latin typeface="+mn-lt"/>
                <a:cs typeface="Arial" panose="020B0604020202020204" pitchFamily="34" charset="0"/>
              </a:rPr>
              <a:t>Viral load time course</a:t>
            </a:r>
            <a:endParaRPr lang="en-US" dirty="0">
              <a:latin typeface="+mn-lt"/>
            </a:endParaRPr>
          </a:p>
        </p:txBody>
      </p:sp>
      <p:sp>
        <p:nvSpPr>
          <p:cNvPr id="5" name="TextBox 4">
            <a:extLst>
              <a:ext uri="{FF2B5EF4-FFF2-40B4-BE49-F238E27FC236}">
                <a16:creationId xmlns:a16="http://schemas.microsoft.com/office/drawing/2014/main" id="{965E0695-3177-F71B-2568-8A901B0B4738}"/>
              </a:ext>
            </a:extLst>
          </p:cNvPr>
          <p:cNvSpPr txBox="1"/>
          <p:nvPr/>
        </p:nvSpPr>
        <p:spPr>
          <a:xfrm>
            <a:off x="2961149" y="1334666"/>
            <a:ext cx="1493151" cy="307777"/>
          </a:xfrm>
          <a:prstGeom prst="rect">
            <a:avLst/>
          </a:prstGeom>
          <a:noFill/>
        </p:spPr>
        <p:txBody>
          <a:bodyPr wrap="square" rtlCol="0">
            <a:spAutoFit/>
          </a:bodyPr>
          <a:lstStyle/>
          <a:p>
            <a:pPr algn="ctr"/>
            <a:r>
              <a:rPr lang="en-US" sz="1400" dirty="0"/>
              <a:t>Abx status</a:t>
            </a:r>
          </a:p>
        </p:txBody>
      </p:sp>
      <p:pic>
        <p:nvPicPr>
          <p:cNvPr id="15" name="Picture 14" descr="Chart&#10;&#10;Description automatically generated">
            <a:extLst>
              <a:ext uri="{FF2B5EF4-FFF2-40B4-BE49-F238E27FC236}">
                <a16:creationId xmlns:a16="http://schemas.microsoft.com/office/drawing/2014/main" id="{1ABA1432-EE0D-2F9C-F9C7-6F8FC29614FA}"/>
              </a:ext>
            </a:extLst>
          </p:cNvPr>
          <p:cNvPicPr>
            <a:picLocks noChangeAspect="1"/>
          </p:cNvPicPr>
          <p:nvPr/>
        </p:nvPicPr>
        <p:blipFill rotWithShape="1">
          <a:blip r:embed="rId4"/>
          <a:srcRect t="19048" r="10816" b="14678"/>
          <a:stretch/>
        </p:blipFill>
        <p:spPr>
          <a:xfrm>
            <a:off x="2267975" y="1661383"/>
            <a:ext cx="2307385" cy="2286251"/>
          </a:xfrm>
          <a:prstGeom prst="rect">
            <a:avLst/>
          </a:prstGeom>
        </p:spPr>
      </p:pic>
      <p:cxnSp>
        <p:nvCxnSpPr>
          <p:cNvPr id="30" name="Straight Connector 29">
            <a:extLst>
              <a:ext uri="{FF2B5EF4-FFF2-40B4-BE49-F238E27FC236}">
                <a16:creationId xmlns:a16="http://schemas.microsoft.com/office/drawing/2014/main" id="{E257D212-F930-2FBE-B241-B1BF62474CBB}"/>
              </a:ext>
            </a:extLst>
          </p:cNvPr>
          <p:cNvCxnSpPr>
            <a:cxnSpLocks/>
          </p:cNvCxnSpPr>
          <p:nvPr/>
        </p:nvCxnSpPr>
        <p:spPr>
          <a:xfrm>
            <a:off x="3467023" y="1961100"/>
            <a:ext cx="5969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5BF3013-894A-ECD8-7159-2764FD45D0DE}"/>
              </a:ext>
            </a:extLst>
          </p:cNvPr>
          <p:cNvSpPr txBox="1"/>
          <p:nvPr/>
        </p:nvSpPr>
        <p:spPr>
          <a:xfrm>
            <a:off x="3595933" y="1768422"/>
            <a:ext cx="255198" cy="307777"/>
          </a:xfrm>
          <a:prstGeom prst="rect">
            <a:avLst/>
          </a:prstGeom>
          <a:noFill/>
        </p:spPr>
        <p:txBody>
          <a:bodyPr wrap="none" rtlCol="0">
            <a:spAutoFit/>
          </a:bodyPr>
          <a:lstStyle/>
          <a:p>
            <a:pPr algn="l"/>
            <a:r>
              <a:rPr lang="en-US" sz="1400" dirty="0"/>
              <a:t>*</a:t>
            </a:r>
          </a:p>
        </p:txBody>
      </p:sp>
      <p:cxnSp>
        <p:nvCxnSpPr>
          <p:cNvPr id="13" name="Straight Arrow Connector 12">
            <a:extLst>
              <a:ext uri="{FF2B5EF4-FFF2-40B4-BE49-F238E27FC236}">
                <a16:creationId xmlns:a16="http://schemas.microsoft.com/office/drawing/2014/main" id="{15322994-0A17-8180-296B-A8B2222D4E17}"/>
              </a:ext>
            </a:extLst>
          </p:cNvPr>
          <p:cNvCxnSpPr>
            <a:cxnSpLocks/>
          </p:cNvCxnSpPr>
          <p:nvPr/>
        </p:nvCxnSpPr>
        <p:spPr>
          <a:xfrm>
            <a:off x="2001520" y="1632630"/>
            <a:ext cx="0" cy="19538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68010C2-A0D8-CC76-A383-A2A3EA50D90A}"/>
              </a:ext>
            </a:extLst>
          </p:cNvPr>
          <p:cNvSpPr txBox="1"/>
          <p:nvPr/>
        </p:nvSpPr>
        <p:spPr>
          <a:xfrm>
            <a:off x="1412876" y="1195866"/>
            <a:ext cx="1329210" cy="307777"/>
          </a:xfrm>
          <a:prstGeom prst="rect">
            <a:avLst/>
          </a:prstGeom>
          <a:noFill/>
        </p:spPr>
        <p:txBody>
          <a:bodyPr wrap="none" rtlCol="0">
            <a:spAutoFit/>
          </a:bodyPr>
          <a:lstStyle/>
          <a:p>
            <a:pPr algn="l"/>
            <a:r>
              <a:rPr lang="en-US" sz="1400" dirty="0"/>
              <a:t>Low viral load</a:t>
            </a:r>
          </a:p>
        </p:txBody>
      </p:sp>
      <p:sp>
        <p:nvSpPr>
          <p:cNvPr id="32" name="TextBox 31">
            <a:extLst>
              <a:ext uri="{FF2B5EF4-FFF2-40B4-BE49-F238E27FC236}">
                <a16:creationId xmlns:a16="http://schemas.microsoft.com/office/drawing/2014/main" id="{65EB22A1-B8FD-6DB6-6167-273CAAD7A37D}"/>
              </a:ext>
            </a:extLst>
          </p:cNvPr>
          <p:cNvSpPr txBox="1"/>
          <p:nvPr/>
        </p:nvSpPr>
        <p:spPr>
          <a:xfrm>
            <a:off x="1412876" y="3627623"/>
            <a:ext cx="1369286" cy="307777"/>
          </a:xfrm>
          <a:prstGeom prst="rect">
            <a:avLst/>
          </a:prstGeom>
          <a:noFill/>
        </p:spPr>
        <p:txBody>
          <a:bodyPr wrap="none" rtlCol="0">
            <a:spAutoFit/>
          </a:bodyPr>
          <a:lstStyle/>
          <a:p>
            <a:pPr algn="l"/>
            <a:r>
              <a:rPr lang="en-US" sz="1400" dirty="0"/>
              <a:t>High viral load</a:t>
            </a:r>
          </a:p>
        </p:txBody>
      </p:sp>
      <p:sp>
        <p:nvSpPr>
          <p:cNvPr id="3" name="Slide Number Placeholder 2">
            <a:extLst>
              <a:ext uri="{FF2B5EF4-FFF2-40B4-BE49-F238E27FC236}">
                <a16:creationId xmlns:a16="http://schemas.microsoft.com/office/drawing/2014/main" id="{E5CD454B-D29F-8604-F78A-292B82CFACAF}"/>
              </a:ext>
            </a:extLst>
          </p:cNvPr>
          <p:cNvSpPr>
            <a:spLocks noGrp="1"/>
          </p:cNvSpPr>
          <p:nvPr>
            <p:ph type="sldNum" sz="quarter" idx="4"/>
          </p:nvPr>
        </p:nvSpPr>
        <p:spPr/>
        <p:txBody>
          <a:bodyPr/>
          <a:lstStyle/>
          <a:p>
            <a:fld id="{5339919A-1AF4-8143-B305-C972D12AEE0C}" type="slidenum">
              <a:rPr lang="en-US" smtClean="0"/>
              <a:pPr/>
              <a:t>7</a:t>
            </a:fld>
            <a:endParaRPr lang="en-US"/>
          </a:p>
        </p:txBody>
      </p:sp>
    </p:spTree>
    <p:extLst>
      <p:ext uri="{BB962C8B-B14F-4D97-AF65-F5344CB8AC3E}">
        <p14:creationId xmlns:p14="http://schemas.microsoft.com/office/powerpoint/2010/main" val="348385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r>
              <a:rPr lang="en-US" dirty="0"/>
              <a:t>SARS-CoV-2 status, severity, and antibiotic status contribute to the explained variance based on microbial and metabolic features</a:t>
            </a:r>
          </a:p>
        </p:txBody>
      </p:sp>
      <p:pic>
        <p:nvPicPr>
          <p:cNvPr id="23" name="Picture 22">
            <a:extLst>
              <a:ext uri="{FF2B5EF4-FFF2-40B4-BE49-F238E27FC236}">
                <a16:creationId xmlns:a16="http://schemas.microsoft.com/office/drawing/2014/main" id="{95C6372A-BA3D-C57E-0E24-CB10575B463E}"/>
              </a:ext>
            </a:extLst>
          </p:cNvPr>
          <p:cNvPicPr>
            <a:picLocks noChangeAspect="1"/>
          </p:cNvPicPr>
          <p:nvPr/>
        </p:nvPicPr>
        <p:blipFill rotWithShape="1">
          <a:blip r:embed="rId3"/>
          <a:srcRect l="2503"/>
          <a:stretch/>
        </p:blipFill>
        <p:spPr>
          <a:xfrm>
            <a:off x="562400" y="1594476"/>
            <a:ext cx="2585365" cy="2651741"/>
          </a:xfrm>
          <a:prstGeom prst="rect">
            <a:avLst/>
          </a:prstGeom>
        </p:spPr>
      </p:pic>
      <p:sp>
        <p:nvSpPr>
          <p:cNvPr id="26" name="TextBox 25">
            <a:extLst>
              <a:ext uri="{FF2B5EF4-FFF2-40B4-BE49-F238E27FC236}">
                <a16:creationId xmlns:a16="http://schemas.microsoft.com/office/drawing/2014/main" id="{E53FE0C5-4F16-3B3C-125D-D2021C2CDB09}"/>
              </a:ext>
            </a:extLst>
          </p:cNvPr>
          <p:cNvSpPr txBox="1"/>
          <p:nvPr/>
        </p:nvSpPr>
        <p:spPr>
          <a:xfrm>
            <a:off x="1053212" y="1302433"/>
            <a:ext cx="1586653" cy="307777"/>
          </a:xfrm>
          <a:prstGeom prst="rect">
            <a:avLst/>
          </a:prstGeom>
          <a:noFill/>
        </p:spPr>
        <p:txBody>
          <a:bodyPr wrap="none" rtlCol="0">
            <a:spAutoFit/>
          </a:bodyPr>
          <a:lstStyle/>
          <a:p>
            <a:r>
              <a:rPr lang="en-US" sz="1400" dirty="0"/>
              <a:t>Taxa abundances</a:t>
            </a:r>
          </a:p>
        </p:txBody>
      </p:sp>
      <p:sp>
        <p:nvSpPr>
          <p:cNvPr id="32" name="TextBox 31">
            <a:extLst>
              <a:ext uri="{FF2B5EF4-FFF2-40B4-BE49-F238E27FC236}">
                <a16:creationId xmlns:a16="http://schemas.microsoft.com/office/drawing/2014/main" id="{46E09634-E869-5AED-57ED-206731809BFD}"/>
              </a:ext>
            </a:extLst>
          </p:cNvPr>
          <p:cNvSpPr txBox="1"/>
          <p:nvPr/>
        </p:nvSpPr>
        <p:spPr>
          <a:xfrm rot="16200000">
            <a:off x="-549149" y="2330053"/>
            <a:ext cx="2022798" cy="307777"/>
          </a:xfrm>
          <a:prstGeom prst="rect">
            <a:avLst/>
          </a:prstGeom>
          <a:solidFill>
            <a:schemeClr val="bg1"/>
          </a:solidFill>
        </p:spPr>
        <p:txBody>
          <a:bodyPr wrap="none" rtlCol="0">
            <a:spAutoFit/>
          </a:bodyPr>
          <a:lstStyle/>
          <a:p>
            <a:r>
              <a:rPr lang="en-US" sz="1400" dirty="0"/>
              <a:t>Variance explained (%)</a:t>
            </a:r>
          </a:p>
        </p:txBody>
      </p:sp>
      <p:cxnSp>
        <p:nvCxnSpPr>
          <p:cNvPr id="4" name="Straight Arrow Connector 3">
            <a:extLst>
              <a:ext uri="{FF2B5EF4-FFF2-40B4-BE49-F238E27FC236}">
                <a16:creationId xmlns:a16="http://schemas.microsoft.com/office/drawing/2014/main" id="{2EAE479D-FA3D-95B9-BE82-D92CC03FD2D6}"/>
              </a:ext>
            </a:extLst>
          </p:cNvPr>
          <p:cNvCxnSpPr/>
          <p:nvPr/>
        </p:nvCxnSpPr>
        <p:spPr>
          <a:xfrm>
            <a:off x="1244010" y="1881963"/>
            <a:ext cx="0" cy="38277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4671566-5B05-AA52-E147-D9660E20670F}"/>
              </a:ext>
            </a:extLst>
          </p:cNvPr>
          <p:cNvGrpSpPr/>
          <p:nvPr/>
        </p:nvGrpSpPr>
        <p:grpSpPr>
          <a:xfrm>
            <a:off x="6146071" y="1295935"/>
            <a:ext cx="2585365" cy="3039754"/>
            <a:chOff x="3349663" y="1256573"/>
            <a:chExt cx="2585365" cy="3039754"/>
          </a:xfrm>
        </p:grpSpPr>
        <p:grpSp>
          <p:nvGrpSpPr>
            <p:cNvPr id="33" name="Group 32">
              <a:extLst>
                <a:ext uri="{FF2B5EF4-FFF2-40B4-BE49-F238E27FC236}">
                  <a16:creationId xmlns:a16="http://schemas.microsoft.com/office/drawing/2014/main" id="{75DC6C4C-FC16-0DDC-487D-056671C4271C}"/>
                </a:ext>
              </a:extLst>
            </p:cNvPr>
            <p:cNvGrpSpPr/>
            <p:nvPr/>
          </p:nvGrpSpPr>
          <p:grpSpPr>
            <a:xfrm>
              <a:off x="3349663" y="1256573"/>
              <a:ext cx="2585365" cy="3039754"/>
              <a:chOff x="3349663" y="1256573"/>
              <a:chExt cx="2585365" cy="3039754"/>
            </a:xfrm>
          </p:grpSpPr>
          <p:pic>
            <p:nvPicPr>
              <p:cNvPr id="24" name="Picture 23" descr="Diagram&#10;&#10;Description automatically generated">
                <a:extLst>
                  <a:ext uri="{FF2B5EF4-FFF2-40B4-BE49-F238E27FC236}">
                    <a16:creationId xmlns:a16="http://schemas.microsoft.com/office/drawing/2014/main" id="{624E1A77-07CA-3923-2B92-1EA4FC556E24}"/>
                  </a:ext>
                </a:extLst>
              </p:cNvPr>
              <p:cNvPicPr>
                <a:picLocks noChangeAspect="1"/>
              </p:cNvPicPr>
              <p:nvPr/>
            </p:nvPicPr>
            <p:blipFill rotWithShape="1">
              <a:blip r:embed="rId4"/>
              <a:srcRect l="4312"/>
              <a:stretch/>
            </p:blipFill>
            <p:spPr>
              <a:xfrm>
                <a:off x="3349663" y="1594476"/>
                <a:ext cx="2585365" cy="2701851"/>
              </a:xfrm>
              <a:prstGeom prst="rect">
                <a:avLst/>
              </a:prstGeom>
            </p:spPr>
          </p:pic>
          <p:sp>
            <p:nvSpPr>
              <p:cNvPr id="27" name="TextBox 26">
                <a:extLst>
                  <a:ext uri="{FF2B5EF4-FFF2-40B4-BE49-F238E27FC236}">
                    <a16:creationId xmlns:a16="http://schemas.microsoft.com/office/drawing/2014/main" id="{E35839F7-CE44-2AB0-AC2D-F04F150715EF}"/>
                  </a:ext>
                </a:extLst>
              </p:cNvPr>
              <p:cNvSpPr txBox="1"/>
              <p:nvPr/>
            </p:nvSpPr>
            <p:spPr>
              <a:xfrm>
                <a:off x="3694010" y="1256573"/>
                <a:ext cx="1896673" cy="307777"/>
              </a:xfrm>
              <a:prstGeom prst="rect">
                <a:avLst/>
              </a:prstGeom>
              <a:noFill/>
            </p:spPr>
            <p:txBody>
              <a:bodyPr wrap="none" rtlCol="0">
                <a:spAutoFit/>
              </a:bodyPr>
              <a:lstStyle/>
              <a:p>
                <a:r>
                  <a:rPr lang="en-US" sz="1400" dirty="0"/>
                  <a:t>Pathway abundances</a:t>
                </a:r>
              </a:p>
            </p:txBody>
          </p:sp>
        </p:grpSp>
        <p:cxnSp>
          <p:nvCxnSpPr>
            <p:cNvPr id="18" name="Straight Arrow Connector 17">
              <a:extLst>
                <a:ext uri="{FF2B5EF4-FFF2-40B4-BE49-F238E27FC236}">
                  <a16:creationId xmlns:a16="http://schemas.microsoft.com/office/drawing/2014/main" id="{D7BADA27-3A6E-3C29-9A58-A23864EE7224}"/>
                </a:ext>
              </a:extLst>
            </p:cNvPr>
            <p:cNvCxnSpPr/>
            <p:nvPr/>
          </p:nvCxnSpPr>
          <p:spPr>
            <a:xfrm>
              <a:off x="3980122" y="2483941"/>
              <a:ext cx="0" cy="38277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5F6BE4B-A140-4472-FB55-7063E3052EBE}"/>
              </a:ext>
            </a:extLst>
          </p:cNvPr>
          <p:cNvGrpSpPr/>
          <p:nvPr/>
        </p:nvGrpSpPr>
        <p:grpSpPr>
          <a:xfrm>
            <a:off x="3354235" y="1320761"/>
            <a:ext cx="2590436" cy="3014928"/>
            <a:chOff x="6071755" y="1281399"/>
            <a:chExt cx="2590436" cy="3014928"/>
          </a:xfrm>
        </p:grpSpPr>
        <p:grpSp>
          <p:nvGrpSpPr>
            <p:cNvPr id="34" name="Group 33">
              <a:extLst>
                <a:ext uri="{FF2B5EF4-FFF2-40B4-BE49-F238E27FC236}">
                  <a16:creationId xmlns:a16="http://schemas.microsoft.com/office/drawing/2014/main" id="{0666C42B-2199-DBB5-7D93-BDB11DDD8520}"/>
                </a:ext>
              </a:extLst>
            </p:cNvPr>
            <p:cNvGrpSpPr/>
            <p:nvPr/>
          </p:nvGrpSpPr>
          <p:grpSpPr>
            <a:xfrm>
              <a:off x="6071755" y="1281399"/>
              <a:ext cx="2590436" cy="3014928"/>
              <a:chOff x="6071755" y="1281399"/>
              <a:chExt cx="2590436" cy="3014928"/>
            </a:xfrm>
          </p:grpSpPr>
          <p:pic>
            <p:nvPicPr>
              <p:cNvPr id="25" name="Picture 24" descr="Diagram&#10;&#10;Description automatically generated">
                <a:extLst>
                  <a:ext uri="{FF2B5EF4-FFF2-40B4-BE49-F238E27FC236}">
                    <a16:creationId xmlns:a16="http://schemas.microsoft.com/office/drawing/2014/main" id="{2CA2CDE7-8208-3E27-E469-D29F15EFB411}"/>
                  </a:ext>
                </a:extLst>
              </p:cNvPr>
              <p:cNvPicPr>
                <a:picLocks noChangeAspect="1"/>
              </p:cNvPicPr>
              <p:nvPr/>
            </p:nvPicPr>
            <p:blipFill rotWithShape="1">
              <a:blip r:embed="rId5"/>
              <a:srcRect l="4312"/>
              <a:stretch/>
            </p:blipFill>
            <p:spPr>
              <a:xfrm>
                <a:off x="6071755" y="1589176"/>
                <a:ext cx="2590436" cy="2707151"/>
              </a:xfrm>
              <a:prstGeom prst="rect">
                <a:avLst/>
              </a:prstGeom>
            </p:spPr>
          </p:pic>
          <p:sp>
            <p:nvSpPr>
              <p:cNvPr id="28" name="TextBox 27">
                <a:extLst>
                  <a:ext uri="{FF2B5EF4-FFF2-40B4-BE49-F238E27FC236}">
                    <a16:creationId xmlns:a16="http://schemas.microsoft.com/office/drawing/2014/main" id="{2C343664-F6AD-5041-DBA5-FC2E43CD5498}"/>
                  </a:ext>
                </a:extLst>
              </p:cNvPr>
              <p:cNvSpPr txBox="1"/>
              <p:nvPr/>
            </p:nvSpPr>
            <p:spPr>
              <a:xfrm>
                <a:off x="6436138" y="1281399"/>
                <a:ext cx="1856598" cy="307777"/>
              </a:xfrm>
              <a:prstGeom prst="rect">
                <a:avLst/>
              </a:prstGeom>
              <a:noFill/>
            </p:spPr>
            <p:txBody>
              <a:bodyPr wrap="none" rtlCol="0">
                <a:spAutoFit/>
              </a:bodyPr>
              <a:lstStyle/>
              <a:p>
                <a:r>
                  <a:rPr lang="en-US" sz="1400" dirty="0"/>
                  <a:t>Metabolite intensities</a:t>
                </a:r>
              </a:p>
            </p:txBody>
          </p:sp>
        </p:grpSp>
        <p:cxnSp>
          <p:nvCxnSpPr>
            <p:cNvPr id="19" name="Straight Arrow Connector 18">
              <a:extLst>
                <a:ext uri="{FF2B5EF4-FFF2-40B4-BE49-F238E27FC236}">
                  <a16:creationId xmlns:a16="http://schemas.microsoft.com/office/drawing/2014/main" id="{A84E6C4C-9075-477D-A190-74F1D21FA8C4}"/>
                </a:ext>
              </a:extLst>
            </p:cNvPr>
            <p:cNvCxnSpPr/>
            <p:nvPr/>
          </p:nvCxnSpPr>
          <p:spPr>
            <a:xfrm>
              <a:off x="6702057" y="2487485"/>
              <a:ext cx="0" cy="38277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DB383BC2-58B5-0808-6750-A66CBFC646F7}"/>
              </a:ext>
            </a:extLst>
          </p:cNvPr>
          <p:cNvSpPr>
            <a:spLocks noGrp="1"/>
          </p:cNvSpPr>
          <p:nvPr>
            <p:ph type="sldNum" sz="quarter" idx="12"/>
          </p:nvPr>
        </p:nvSpPr>
        <p:spPr/>
        <p:txBody>
          <a:bodyPr/>
          <a:lstStyle/>
          <a:p>
            <a:fld id="{5339919A-1AF4-8143-B305-C972D12AEE0C}" type="slidenum">
              <a:rPr lang="en-US" smtClean="0"/>
              <a:t>8</a:t>
            </a:fld>
            <a:endParaRPr lang="en-US"/>
          </a:p>
        </p:txBody>
      </p:sp>
    </p:spTree>
    <p:extLst>
      <p:ext uri="{BB962C8B-B14F-4D97-AF65-F5344CB8AC3E}">
        <p14:creationId xmlns:p14="http://schemas.microsoft.com/office/powerpoint/2010/main" val="1610548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pPr algn="ctr"/>
            <a:r>
              <a:rPr lang="en-US" dirty="0"/>
              <a:t>Microbiome composition differs based on COVID-19 severity</a:t>
            </a:r>
          </a:p>
        </p:txBody>
      </p:sp>
      <p:pic>
        <p:nvPicPr>
          <p:cNvPr id="16" name="Picture 15" descr="Chart, scatter chart&#10;&#10;Description automatically generated">
            <a:extLst>
              <a:ext uri="{FF2B5EF4-FFF2-40B4-BE49-F238E27FC236}">
                <a16:creationId xmlns:a16="http://schemas.microsoft.com/office/drawing/2014/main" id="{2A9D4A5B-6BAB-2E1F-953C-D79CC708E328}"/>
              </a:ext>
            </a:extLst>
          </p:cNvPr>
          <p:cNvPicPr>
            <a:picLocks noChangeAspect="1"/>
          </p:cNvPicPr>
          <p:nvPr/>
        </p:nvPicPr>
        <p:blipFill rotWithShape="1">
          <a:blip r:embed="rId3"/>
          <a:srcRect t="14969" r="6139" b="4277"/>
          <a:stretch/>
        </p:blipFill>
        <p:spPr>
          <a:xfrm>
            <a:off x="474761" y="1301431"/>
            <a:ext cx="3104631" cy="2671127"/>
          </a:xfrm>
          <a:prstGeom prst="rect">
            <a:avLst/>
          </a:prstGeom>
        </p:spPr>
      </p:pic>
      <p:sp>
        <p:nvSpPr>
          <p:cNvPr id="18" name="TextBox 17">
            <a:extLst>
              <a:ext uri="{FF2B5EF4-FFF2-40B4-BE49-F238E27FC236}">
                <a16:creationId xmlns:a16="http://schemas.microsoft.com/office/drawing/2014/main" id="{30A1EE45-6B96-AD82-795E-BB42977C5AEA}"/>
              </a:ext>
            </a:extLst>
          </p:cNvPr>
          <p:cNvSpPr txBox="1"/>
          <p:nvPr/>
        </p:nvSpPr>
        <p:spPr>
          <a:xfrm>
            <a:off x="1564502" y="3770633"/>
            <a:ext cx="623889" cy="261610"/>
          </a:xfrm>
          <a:prstGeom prst="rect">
            <a:avLst/>
          </a:prstGeom>
          <a:noFill/>
        </p:spPr>
        <p:txBody>
          <a:bodyPr wrap="none" rtlCol="0">
            <a:spAutoFit/>
          </a:bodyPr>
          <a:lstStyle/>
          <a:p>
            <a:r>
              <a:rPr lang="en-US" sz="1100" dirty="0"/>
              <a:t>PCo1 -</a:t>
            </a:r>
          </a:p>
        </p:txBody>
      </p:sp>
      <p:sp>
        <p:nvSpPr>
          <p:cNvPr id="19" name="TextBox 18">
            <a:extLst>
              <a:ext uri="{FF2B5EF4-FFF2-40B4-BE49-F238E27FC236}">
                <a16:creationId xmlns:a16="http://schemas.microsoft.com/office/drawing/2014/main" id="{1556AC9B-4825-0791-28F1-4FD36810FD8E}"/>
              </a:ext>
            </a:extLst>
          </p:cNvPr>
          <p:cNvSpPr txBox="1"/>
          <p:nvPr/>
        </p:nvSpPr>
        <p:spPr>
          <a:xfrm rot="16200000">
            <a:off x="257021" y="2608077"/>
            <a:ext cx="623889" cy="261610"/>
          </a:xfrm>
          <a:prstGeom prst="rect">
            <a:avLst/>
          </a:prstGeom>
          <a:noFill/>
        </p:spPr>
        <p:txBody>
          <a:bodyPr wrap="none" rtlCol="0">
            <a:spAutoFit/>
          </a:bodyPr>
          <a:lstStyle/>
          <a:p>
            <a:r>
              <a:rPr lang="en-US" sz="1100" dirty="0"/>
              <a:t>PCo2 -</a:t>
            </a:r>
          </a:p>
        </p:txBody>
      </p:sp>
      <p:grpSp>
        <p:nvGrpSpPr>
          <p:cNvPr id="7" name="Group 6">
            <a:extLst>
              <a:ext uri="{FF2B5EF4-FFF2-40B4-BE49-F238E27FC236}">
                <a16:creationId xmlns:a16="http://schemas.microsoft.com/office/drawing/2014/main" id="{906C733D-1B08-BBC5-9CEB-B050104E3DCC}"/>
              </a:ext>
            </a:extLst>
          </p:cNvPr>
          <p:cNvGrpSpPr/>
          <p:nvPr/>
        </p:nvGrpSpPr>
        <p:grpSpPr>
          <a:xfrm>
            <a:off x="3700526" y="916024"/>
            <a:ext cx="5333746" cy="3645716"/>
            <a:chOff x="3700526" y="916024"/>
            <a:chExt cx="5333746" cy="3645716"/>
          </a:xfrm>
        </p:grpSpPr>
        <p:sp>
          <p:nvSpPr>
            <p:cNvPr id="20" name="Text Placeholder 2">
              <a:extLst>
                <a:ext uri="{FF2B5EF4-FFF2-40B4-BE49-F238E27FC236}">
                  <a16:creationId xmlns:a16="http://schemas.microsoft.com/office/drawing/2014/main" id="{690C1060-1712-5D3B-19BE-FA080F498C4D}"/>
                </a:ext>
              </a:extLst>
            </p:cNvPr>
            <p:cNvSpPr txBox="1">
              <a:spLocks/>
            </p:cNvSpPr>
            <p:nvPr/>
          </p:nvSpPr>
          <p:spPr>
            <a:xfrm>
              <a:off x="6324732" y="1021712"/>
              <a:ext cx="2709540" cy="3540028"/>
            </a:xfrm>
            <a:prstGeom prst="rect">
              <a:avLst/>
            </a:prstGeom>
          </p:spPr>
          <p:txBody>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tx2"/>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tx2"/>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tx2"/>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Wingdings" pitchFamily="2" charset="2"/>
                <a:buChar char="v"/>
              </a:pPr>
              <a:r>
                <a:rPr lang="en-US" b="0" dirty="0">
                  <a:solidFill>
                    <a:schemeClr val="tx1"/>
                  </a:solidFill>
                </a:rPr>
                <a:t>Bloom of Proteobacteria in ICU patients</a:t>
              </a:r>
            </a:p>
            <a:p>
              <a:pPr marL="285750" indent="-285750">
                <a:buFont typeface="Wingdings" pitchFamily="2" charset="2"/>
                <a:buChar char="v"/>
              </a:pPr>
              <a:r>
                <a:rPr lang="en-US" b="0" dirty="0">
                  <a:solidFill>
                    <a:schemeClr val="tx1"/>
                  </a:solidFill>
                </a:rPr>
                <a:t>Enrichment of opportunistic </a:t>
              </a:r>
              <a:r>
                <a:rPr lang="en-US" b="0" i="1" u="sng" dirty="0" err="1">
                  <a:solidFill>
                    <a:schemeClr val="tx1"/>
                  </a:solidFill>
                </a:rPr>
                <a:t>Desulfovibrio</a:t>
              </a:r>
              <a:r>
                <a:rPr lang="en-US" b="0" dirty="0">
                  <a:solidFill>
                    <a:schemeClr val="tx1"/>
                  </a:solidFill>
                </a:rPr>
                <a:t> in patients admitted to ICU</a:t>
              </a:r>
            </a:p>
            <a:p>
              <a:pPr marL="285750" indent="-285750">
                <a:buFont typeface="Wingdings" pitchFamily="2" charset="2"/>
                <a:buChar char="v"/>
              </a:pPr>
              <a:r>
                <a:rPr lang="en-US" b="0" dirty="0">
                  <a:solidFill>
                    <a:schemeClr val="tx1"/>
                  </a:solidFill>
                </a:rPr>
                <a:t>Butyrate producers (SCFAs in general) were mostly enriched in less severe patients or at the start of the treatment</a:t>
              </a:r>
              <a:endParaRPr lang="en-US" dirty="0"/>
            </a:p>
          </p:txBody>
        </p:sp>
        <p:grpSp>
          <p:nvGrpSpPr>
            <p:cNvPr id="6" name="Group 5">
              <a:extLst>
                <a:ext uri="{FF2B5EF4-FFF2-40B4-BE49-F238E27FC236}">
                  <a16:creationId xmlns:a16="http://schemas.microsoft.com/office/drawing/2014/main" id="{E73EE481-BD92-BFAD-D94C-FE4FFB405EF8}"/>
                </a:ext>
              </a:extLst>
            </p:cNvPr>
            <p:cNvGrpSpPr/>
            <p:nvPr/>
          </p:nvGrpSpPr>
          <p:grpSpPr>
            <a:xfrm>
              <a:off x="3700526" y="916024"/>
              <a:ext cx="2581402" cy="3645716"/>
              <a:chOff x="3700526" y="916024"/>
              <a:chExt cx="2581402" cy="3645716"/>
            </a:xfrm>
          </p:grpSpPr>
          <p:pic>
            <p:nvPicPr>
              <p:cNvPr id="11" name="Picture 10" descr="Scatter chart&#10;&#10;Description automatically generated with low confidence">
                <a:extLst>
                  <a:ext uri="{FF2B5EF4-FFF2-40B4-BE49-F238E27FC236}">
                    <a16:creationId xmlns:a16="http://schemas.microsoft.com/office/drawing/2014/main" id="{6331EC32-CC84-0A5F-BEE9-6C1DC3328560}"/>
                  </a:ext>
                </a:extLst>
              </p:cNvPr>
              <p:cNvPicPr>
                <a:picLocks noChangeAspect="1"/>
              </p:cNvPicPr>
              <p:nvPr/>
            </p:nvPicPr>
            <p:blipFill>
              <a:blip r:embed="rId4"/>
              <a:stretch>
                <a:fillRect/>
              </a:stretch>
            </p:blipFill>
            <p:spPr>
              <a:xfrm>
                <a:off x="3700526" y="1119871"/>
                <a:ext cx="2581402" cy="3441869"/>
              </a:xfrm>
              <a:prstGeom prst="rect">
                <a:avLst/>
              </a:prstGeom>
            </p:spPr>
          </p:pic>
          <p:sp>
            <p:nvSpPr>
              <p:cNvPr id="12" name="TextBox 11">
                <a:extLst>
                  <a:ext uri="{FF2B5EF4-FFF2-40B4-BE49-F238E27FC236}">
                    <a16:creationId xmlns:a16="http://schemas.microsoft.com/office/drawing/2014/main" id="{81F41139-F69A-A642-CB76-2B68AFB9631D}"/>
                  </a:ext>
                </a:extLst>
              </p:cNvPr>
              <p:cNvSpPr txBox="1"/>
              <p:nvPr/>
            </p:nvSpPr>
            <p:spPr>
              <a:xfrm>
                <a:off x="4991227" y="916024"/>
                <a:ext cx="563680" cy="276999"/>
              </a:xfrm>
              <a:prstGeom prst="rect">
                <a:avLst/>
              </a:prstGeom>
              <a:noFill/>
            </p:spPr>
            <p:txBody>
              <a:bodyPr wrap="none" rtlCol="0">
                <a:spAutoFit/>
              </a:bodyPr>
              <a:lstStyle/>
              <a:p>
                <a:r>
                  <a:rPr lang="en-US" sz="1200" b="1" dirty="0"/>
                  <a:t>Ward</a:t>
                </a:r>
              </a:p>
            </p:txBody>
          </p:sp>
          <p:sp>
            <p:nvSpPr>
              <p:cNvPr id="13" name="TextBox 12">
                <a:extLst>
                  <a:ext uri="{FF2B5EF4-FFF2-40B4-BE49-F238E27FC236}">
                    <a16:creationId xmlns:a16="http://schemas.microsoft.com/office/drawing/2014/main" id="{69FE037D-738C-79AA-DCE3-6EB14148E697}"/>
                  </a:ext>
                </a:extLst>
              </p:cNvPr>
              <p:cNvSpPr txBox="1"/>
              <p:nvPr/>
            </p:nvSpPr>
            <p:spPr>
              <a:xfrm>
                <a:off x="4373630" y="916024"/>
                <a:ext cx="449162" cy="276999"/>
              </a:xfrm>
              <a:prstGeom prst="rect">
                <a:avLst/>
              </a:prstGeom>
              <a:noFill/>
            </p:spPr>
            <p:txBody>
              <a:bodyPr wrap="none" rtlCol="0">
                <a:spAutoFit/>
              </a:bodyPr>
              <a:lstStyle/>
              <a:p>
                <a:r>
                  <a:rPr lang="en-US" sz="1200" b="1" dirty="0"/>
                  <a:t>ICU</a:t>
                </a:r>
              </a:p>
            </p:txBody>
          </p:sp>
          <p:sp>
            <p:nvSpPr>
              <p:cNvPr id="5" name="Rectangle 4">
                <a:extLst>
                  <a:ext uri="{FF2B5EF4-FFF2-40B4-BE49-F238E27FC236}">
                    <a16:creationId xmlns:a16="http://schemas.microsoft.com/office/drawing/2014/main" id="{52BF1A2B-EE50-AE09-3997-915CD26B56A9}"/>
                  </a:ext>
                </a:extLst>
              </p:cNvPr>
              <p:cNvSpPr/>
              <p:nvPr/>
            </p:nvSpPr>
            <p:spPr>
              <a:xfrm>
                <a:off x="3999571" y="1164475"/>
                <a:ext cx="359191" cy="9933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noFill/>
                </a:endParaRPr>
              </a:p>
            </p:txBody>
          </p:sp>
          <p:sp>
            <p:nvSpPr>
              <p:cNvPr id="14" name="Rectangle 13">
                <a:extLst>
                  <a:ext uri="{FF2B5EF4-FFF2-40B4-BE49-F238E27FC236}">
                    <a16:creationId xmlns:a16="http://schemas.microsoft.com/office/drawing/2014/main" id="{5A4E008A-662F-6A6A-3488-C2CA5AC3BF2C}"/>
                  </a:ext>
                </a:extLst>
              </p:cNvPr>
              <p:cNvSpPr/>
              <p:nvPr/>
            </p:nvSpPr>
            <p:spPr>
              <a:xfrm>
                <a:off x="4014439" y="4177811"/>
                <a:ext cx="359191" cy="9933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noFill/>
                </a:endParaRPr>
              </a:p>
            </p:txBody>
          </p:sp>
          <p:sp>
            <p:nvSpPr>
              <p:cNvPr id="15" name="Rectangle 14">
                <a:extLst>
                  <a:ext uri="{FF2B5EF4-FFF2-40B4-BE49-F238E27FC236}">
                    <a16:creationId xmlns:a16="http://schemas.microsoft.com/office/drawing/2014/main" id="{08F565A3-0C94-4026-696E-C1C1378C07DF}"/>
                  </a:ext>
                </a:extLst>
              </p:cNvPr>
              <p:cNvSpPr/>
              <p:nvPr/>
            </p:nvSpPr>
            <p:spPr>
              <a:xfrm>
                <a:off x="4000022" y="3893212"/>
                <a:ext cx="359191" cy="9933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noFill/>
                </a:endParaRPr>
              </a:p>
            </p:txBody>
          </p:sp>
        </p:grpSp>
      </p:grpSp>
      <p:sp>
        <p:nvSpPr>
          <p:cNvPr id="3" name="Slide Number Placeholder 2">
            <a:extLst>
              <a:ext uri="{FF2B5EF4-FFF2-40B4-BE49-F238E27FC236}">
                <a16:creationId xmlns:a16="http://schemas.microsoft.com/office/drawing/2014/main" id="{79543810-63F4-71A3-CC0A-D75AECC40A6B}"/>
              </a:ext>
            </a:extLst>
          </p:cNvPr>
          <p:cNvSpPr>
            <a:spLocks noGrp="1"/>
          </p:cNvSpPr>
          <p:nvPr>
            <p:ph type="sldNum" sz="quarter" idx="12"/>
          </p:nvPr>
        </p:nvSpPr>
        <p:spPr/>
        <p:txBody>
          <a:bodyPr/>
          <a:lstStyle/>
          <a:p>
            <a:fld id="{5339919A-1AF4-8143-B305-C972D12AEE0C}" type="slidenum">
              <a:rPr lang="en-US" smtClean="0"/>
              <a:t>9</a:t>
            </a:fld>
            <a:endParaRPr lang="en-US"/>
          </a:p>
        </p:txBody>
      </p:sp>
    </p:spTree>
    <p:extLst>
      <p:ext uri="{BB962C8B-B14F-4D97-AF65-F5344CB8AC3E}">
        <p14:creationId xmlns:p14="http://schemas.microsoft.com/office/powerpoint/2010/main" val="260657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d_Office Theme">
  <a:themeElements>
    <a:clrScheme name="Custom 23">
      <a:dk1>
        <a:srgbClr val="000000"/>
      </a:dk1>
      <a:lt1>
        <a:srgbClr val="FFFFFF"/>
      </a:lt1>
      <a:dk2>
        <a:srgbClr val="41C0C0"/>
      </a:dk2>
      <a:lt2>
        <a:srgbClr val="129ABF"/>
      </a:lt2>
      <a:accent1>
        <a:srgbClr val="DC1E34"/>
      </a:accent1>
      <a:accent2>
        <a:srgbClr val="76777B"/>
      </a:accent2>
      <a:accent3>
        <a:srgbClr val="645FAA"/>
      </a:accent3>
      <a:accent4>
        <a:srgbClr val="FF7F30"/>
      </a:accent4>
      <a:accent5>
        <a:srgbClr val="129ABF"/>
      </a:accent5>
      <a:accent6>
        <a:srgbClr val="95C93C"/>
      </a:accent6>
      <a:hlink>
        <a:srgbClr val="76777B"/>
      </a:hlink>
      <a:folHlink>
        <a:srgbClr val="76777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400" dirty="0" err="1" smtClean="0">
            <a:solidFill>
              <a:schemeClr val="accent2"/>
            </a:solidFill>
          </a:defRPr>
        </a:defPPr>
      </a:lstStyle>
    </a:txDef>
  </a:objectDefaults>
  <a:extraClrSchemeLst/>
  <a:extLst>
    <a:ext uri="{05A4C25C-085E-4340-85A3-A5531E510DB2}">
      <thm15:themeFamily xmlns:thm15="http://schemas.microsoft.com/office/thememl/2012/main" name="Presentation4" id="{C019BC97-465A-1A41-B7F9-427677FE6B84}" vid="{33BAFF5A-BEC4-D049-9527-2C1DA84597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Red_Office Theme</Template>
  <TotalTime>5446</TotalTime>
  <Words>679</Words>
  <Application>Microsoft Macintosh PowerPoint</Application>
  <PresentationFormat>On-screen Show (16:9)</PresentationFormat>
  <Paragraphs>120</Paragraphs>
  <Slides>14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Helvetica</vt:lpstr>
      <vt:lpstr>System Font Regular</vt:lpstr>
      <vt:lpstr>TwitterChirp</vt:lpstr>
      <vt:lpstr>Wingdings</vt:lpstr>
      <vt:lpstr>Red_Office Theme</vt:lpstr>
      <vt:lpstr>In-Patient Antibiotic Exposure Promotes SARS-CoV-2 Persistence in the GI Tract in COVID-19 Admitted Patients</vt:lpstr>
      <vt:lpstr>Background: COVID-19 associated respiratory and gastrointestinal symptoms and longer viral RNA positivity rates in fecal samples</vt:lpstr>
      <vt:lpstr>Mortality from flavivirus infection is increased in antibiotic treated mice</vt:lpstr>
      <vt:lpstr>Antibiotics promoted flavivirus persistence in GI tract</vt:lpstr>
      <vt:lpstr>Hypothesis</vt:lpstr>
      <vt:lpstr>Patient population</vt:lpstr>
      <vt:lpstr>Viral load time course</vt:lpstr>
      <vt:lpstr>SARS-CoV-2 status, severity, and antibiotic status contribute to the explained variance based on microbial and metabolic features</vt:lpstr>
      <vt:lpstr>Microbiome composition differs based on COVID-19 severity</vt:lpstr>
      <vt:lpstr>Higher microbial diversity and Prevotella enrichment associated with gut viral clearance</vt:lpstr>
      <vt:lpstr>Microbial biosynthetic pathways are enriched in patients with low viral load</vt:lpstr>
      <vt:lpstr>Enrichment of bile acid and purine metabolites is associated with gut viral clearance over time</vt:lpstr>
      <vt:lpstr>Summary</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Microbial and metabolomic profiling of the intestinal microenvironment distinguishing patients with mild and severe COVID-19 symptoms</dc:title>
  <dc:creator>Sharma, Ashok</dc:creator>
  <cp:lastModifiedBy>Sharma, Ashok</cp:lastModifiedBy>
  <cp:revision>48</cp:revision>
  <dcterms:created xsi:type="dcterms:W3CDTF">2022-05-09T19:14:19Z</dcterms:created>
  <dcterms:modified xsi:type="dcterms:W3CDTF">2022-05-22T00:13:07Z</dcterms:modified>
</cp:coreProperties>
</file>